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61" r:id="rId5"/>
    <p:sldId id="280" r:id="rId6"/>
    <p:sldId id="276" r:id="rId7"/>
    <p:sldId id="281" r:id="rId8"/>
    <p:sldId id="287" r:id="rId9"/>
    <p:sldId id="307" r:id="rId10"/>
    <p:sldId id="308" r:id="rId11"/>
    <p:sldId id="286" r:id="rId12"/>
    <p:sldId id="285" r:id="rId13"/>
    <p:sldId id="288" r:id="rId14"/>
    <p:sldId id="289" r:id="rId15"/>
    <p:sldId id="295" r:id="rId16"/>
    <p:sldId id="292" r:id="rId17"/>
    <p:sldId id="293" r:id="rId18"/>
    <p:sldId id="296" r:id="rId19"/>
    <p:sldId id="297" r:id="rId20"/>
    <p:sldId id="300" r:id="rId21"/>
    <p:sldId id="301" r:id="rId22"/>
    <p:sldId id="302" r:id="rId23"/>
    <p:sldId id="304" r:id="rId24"/>
    <p:sldId id="305" r:id="rId25"/>
    <p:sldId id="306" r:id="rId26"/>
    <p:sldId id="273" r:id="rId27"/>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Stijl, gemiddeld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Stijl, gemiddeld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Stijl, gemiddeld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Stijl, gemiddeld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Stijl, gemiddeld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A488322-F2BA-4B5B-9748-0D474271808F}" styleName="Stijl, gemiddeld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D7AC3CCA-C797-4891-BE02-D94E43425B78}" styleName="Stijl, gemiddeld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Stijl, gemiddeld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Stijl, gemiddeld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Stijl, gemiddeld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7CE84F3-28C3-443E-9E96-99CF82512B78}" styleName="Stijl, donker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Stijl, donker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Stijl, donker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Stijl, donker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Stijl, donker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03" d="100"/>
          <a:sy n="103" d="100"/>
        </p:scale>
        <p:origin x="-204" y="-96"/>
      </p:cViewPr>
      <p:guideLst>
        <p:guide orient="horz" pos="2155"/>
        <p:guide pos="670"/>
        <p:guide pos="509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Master" Target="../slideMasters/slideMaster1.xml"/><Relationship Id="rId4" Type="http://schemas.openxmlformats.org/officeDocument/2006/relationships/image" Target="../media/image4.w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wmf"/><Relationship Id="rId1" Type="http://schemas.openxmlformats.org/officeDocument/2006/relationships/slideMaster" Target="../slideMasters/slideMaster1.xml"/><Relationship Id="rId4" Type="http://schemas.openxmlformats.org/officeDocument/2006/relationships/image" Target="../media/image1.wmf"/></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 name="Afbeelding 9" descr="SDC logo-zwart.wm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8469" y="5558992"/>
            <a:ext cx="1374258" cy="678320"/>
          </a:xfrm>
          <a:prstGeom prst="rect">
            <a:avLst/>
          </a:prstGeom>
        </p:spPr>
      </p:pic>
      <p:sp>
        <p:nvSpPr>
          <p:cNvPr id="13" name="Rechthoek 12"/>
          <p:cNvSpPr/>
          <p:nvPr userDrawn="1"/>
        </p:nvSpPr>
        <p:spPr bwMode="hidden">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11" name="Afbeelding 10" descr="SPG patroon 2b.wmf"/>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2428875"/>
          </a:xfrm>
          <a:prstGeom prst="rect">
            <a:avLst/>
          </a:prstGeom>
        </p:spPr>
      </p:pic>
      <p:pic>
        <p:nvPicPr>
          <p:cNvPr id="12" name="Afbeelding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hidden">
          <a:xfrm>
            <a:off x="456297" y="5483360"/>
            <a:ext cx="1636454" cy="813756"/>
          </a:xfrm>
          <a:prstGeom prst="rect">
            <a:avLst/>
          </a:prstGeom>
        </p:spPr>
      </p:pic>
      <p:sp>
        <p:nvSpPr>
          <p:cNvPr id="3" name="Subtitel 2"/>
          <p:cNvSpPr>
            <a:spLocks noGrp="1"/>
          </p:cNvSpPr>
          <p:nvPr>
            <p:ph type="subTitle" idx="1"/>
          </p:nvPr>
        </p:nvSpPr>
        <p:spPr>
          <a:xfrm>
            <a:off x="4403265" y="5535019"/>
            <a:ext cx="3681873" cy="853360"/>
          </a:xfrm>
        </p:spPr>
        <p:txBody>
          <a:bodyPr/>
          <a:lstStyle>
            <a:lvl1pPr marL="0" indent="0" algn="l">
              <a:spcBef>
                <a:spcPts val="0"/>
              </a:spcBef>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NL"/>
          </a:p>
        </p:txBody>
      </p:sp>
      <p:sp>
        <p:nvSpPr>
          <p:cNvPr id="2" name="Titel 1"/>
          <p:cNvSpPr>
            <a:spLocks noGrp="1"/>
          </p:cNvSpPr>
          <p:nvPr>
            <p:ph type="ctrTitle"/>
          </p:nvPr>
        </p:nvSpPr>
        <p:spPr>
          <a:xfrm>
            <a:off x="539553" y="2987597"/>
            <a:ext cx="7545586" cy="1909506"/>
          </a:xfrm>
        </p:spPr>
        <p:txBody>
          <a:bodyPr anchor="t">
            <a:normAutofit/>
          </a:bodyPr>
          <a:lstStyle>
            <a:lvl1pPr>
              <a:lnSpc>
                <a:spcPct val="85000"/>
              </a:lnSpc>
              <a:defRPr sz="4400"/>
            </a:lvl1pPr>
          </a:lstStyle>
          <a:p>
            <a:r>
              <a:rPr lang="en-US" smtClean="0"/>
              <a:t>Click to edit Master title style</a:t>
            </a:r>
            <a:endParaRPr lang="nl-NL"/>
          </a:p>
        </p:txBody>
      </p:sp>
    </p:spTree>
    <p:extLst>
      <p:ext uri="{BB962C8B-B14F-4D97-AF65-F5344CB8AC3E}">
        <p14:creationId xmlns:p14="http://schemas.microsoft.com/office/powerpoint/2010/main" val="3315593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xt sli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nl-NL"/>
          </a:p>
        </p:txBody>
      </p:sp>
      <p:sp>
        <p:nvSpPr>
          <p:cNvPr id="3" name="Tijdelijke aanduiding voor inhoud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Tijdelijke aanduiding voor dianummer 5"/>
          <p:cNvSpPr>
            <a:spLocks noGrp="1"/>
          </p:cNvSpPr>
          <p:nvPr>
            <p:ph type="sldNum" sz="quarter" idx="12"/>
          </p:nvPr>
        </p:nvSpPr>
        <p:spPr/>
        <p:txBody>
          <a:bodyPr/>
          <a:lstStyle/>
          <a:p>
            <a:fld id="{2E7162CA-9E4F-3045-9778-895C94FDFEDA}" type="slidenum">
              <a:t>‹#›</a:t>
            </a:fld>
            <a:endParaRPr lang="nl-NL"/>
          </a:p>
        </p:txBody>
      </p:sp>
    </p:spTree>
    <p:extLst>
      <p:ext uri="{BB962C8B-B14F-4D97-AF65-F5344CB8AC3E}">
        <p14:creationId xmlns:p14="http://schemas.microsoft.com/office/powerpoint/2010/main" val="225128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9552" y="2636912"/>
            <a:ext cx="8064895" cy="1582268"/>
          </a:xfrm>
        </p:spPr>
        <p:txBody>
          <a:bodyPr anchor="b">
            <a:normAutofit/>
          </a:bodyPr>
          <a:lstStyle>
            <a:lvl1pPr algn="l">
              <a:defRPr sz="4400" b="1" i="0" cap="none" normalizeH="0" baseline="0"/>
            </a:lvl1pPr>
          </a:lstStyle>
          <a:p>
            <a:r>
              <a:rPr lang="en-US"/>
              <a:t>Section title can also </a:t>
            </a:r>
            <a:br>
              <a:rPr lang="en-US"/>
            </a:br>
            <a:r>
              <a:rPr lang="en-US"/>
              <a:t>span two lines</a:t>
            </a:r>
            <a:endParaRPr lang="nl-NL"/>
          </a:p>
        </p:txBody>
      </p:sp>
      <p:sp>
        <p:nvSpPr>
          <p:cNvPr id="3" name="Tijdelijke aanduiding voor tekst 2"/>
          <p:cNvSpPr>
            <a:spLocks noGrp="1"/>
          </p:cNvSpPr>
          <p:nvPr>
            <p:ph type="body" idx="1" hasCustomPrompt="1"/>
          </p:nvPr>
        </p:nvSpPr>
        <p:spPr>
          <a:xfrm>
            <a:off x="539553" y="4226921"/>
            <a:ext cx="8064894" cy="1938383"/>
          </a:xfrm>
        </p:spPr>
        <p:txBody>
          <a:bodyPr anchor="t">
            <a:normAutofit/>
          </a:bodyPr>
          <a:lstStyle>
            <a:lvl1pPr marL="0" indent="0">
              <a:buNone/>
              <a:defRPr sz="220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Subtitle is small + not bold</a:t>
            </a:r>
          </a:p>
        </p:txBody>
      </p:sp>
      <p:pic>
        <p:nvPicPr>
          <p:cNvPr id="7" name="Afbeelding 6" descr="SPG patroon 2b.wm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2428875"/>
          </a:xfrm>
          <a:prstGeom prst="rect">
            <a:avLst/>
          </a:prstGeom>
        </p:spPr>
      </p:pic>
    </p:spTree>
    <p:extLst>
      <p:ext uri="{BB962C8B-B14F-4D97-AF65-F5344CB8AC3E}">
        <p14:creationId xmlns:p14="http://schemas.microsoft.com/office/powerpoint/2010/main" val="21290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lumn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nl-NL"/>
          </a:p>
        </p:txBody>
      </p:sp>
      <p:sp>
        <p:nvSpPr>
          <p:cNvPr id="3" name="Tijdelijke aanduiding voor inhoud 2"/>
          <p:cNvSpPr>
            <a:spLocks noGrp="1"/>
          </p:cNvSpPr>
          <p:nvPr>
            <p:ph sz="half" idx="1"/>
          </p:nvPr>
        </p:nvSpPr>
        <p:spPr>
          <a:xfrm>
            <a:off x="539552" y="1600200"/>
            <a:ext cx="3956248" cy="4525963"/>
          </a:xfrm>
        </p:spPr>
        <p:txBody>
          <a:bodyPr>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ijdelijke aanduiding voor inhoud 3"/>
          <p:cNvSpPr>
            <a:spLocks noGrp="1"/>
          </p:cNvSpPr>
          <p:nvPr>
            <p:ph sz="half" idx="2"/>
          </p:nvPr>
        </p:nvSpPr>
        <p:spPr>
          <a:xfrm>
            <a:off x="4648200" y="1600200"/>
            <a:ext cx="3956248" cy="4525963"/>
          </a:xfrm>
        </p:spPr>
        <p:txBody>
          <a:bodyPr>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Tijdelijke aanduiding voor dianummer 6"/>
          <p:cNvSpPr>
            <a:spLocks noGrp="1"/>
          </p:cNvSpPr>
          <p:nvPr>
            <p:ph type="sldNum" sz="quarter" idx="12"/>
          </p:nvPr>
        </p:nvSpPr>
        <p:spPr/>
        <p:txBody>
          <a:bodyPr/>
          <a:lstStyle/>
          <a:p>
            <a:fld id="{2E7162CA-9E4F-3045-9778-895C94FDFEDA}" type="slidenum">
              <a:t>‹#›</a:t>
            </a:fld>
            <a:endParaRPr lang="nl-NL"/>
          </a:p>
        </p:txBody>
      </p:sp>
    </p:spTree>
    <p:extLst>
      <p:ext uri="{BB962C8B-B14F-4D97-AF65-F5344CB8AC3E}">
        <p14:creationId xmlns:p14="http://schemas.microsoft.com/office/powerpoint/2010/main" val="499149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nl-NL"/>
          </a:p>
        </p:txBody>
      </p:sp>
      <p:sp>
        <p:nvSpPr>
          <p:cNvPr id="5" name="Tijdelijke aanduiding voor dianummer 4"/>
          <p:cNvSpPr>
            <a:spLocks noGrp="1"/>
          </p:cNvSpPr>
          <p:nvPr>
            <p:ph type="sldNum" sz="quarter" idx="12"/>
          </p:nvPr>
        </p:nvSpPr>
        <p:spPr/>
        <p:txBody>
          <a:bodyPr/>
          <a:lstStyle/>
          <a:p>
            <a:fld id="{2E7162CA-9E4F-3045-9778-895C94FDFEDA}" type="slidenum">
              <a:t>‹#›</a:t>
            </a:fld>
            <a:endParaRPr lang="nl-NL"/>
          </a:p>
        </p:txBody>
      </p:sp>
    </p:spTree>
    <p:extLst>
      <p:ext uri="{BB962C8B-B14F-4D97-AF65-F5344CB8AC3E}">
        <p14:creationId xmlns:p14="http://schemas.microsoft.com/office/powerpoint/2010/main" val="2599470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2E7162CA-9E4F-3045-9778-895C94FDFEDA}" type="slidenum">
              <a:t>‹#›</a:t>
            </a:fld>
            <a:endParaRPr lang="nl-NL"/>
          </a:p>
        </p:txBody>
      </p:sp>
    </p:spTree>
    <p:extLst>
      <p:ext uri="{BB962C8B-B14F-4D97-AF65-F5344CB8AC3E}">
        <p14:creationId xmlns:p14="http://schemas.microsoft.com/office/powerpoint/2010/main" val="130163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12" name="Afbeelding 11" descr="SDC logo-zwart.wm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8469" y="5558992"/>
            <a:ext cx="1374258" cy="678320"/>
          </a:xfrm>
          <a:prstGeom prst="rect">
            <a:avLst/>
          </a:prstGeom>
        </p:spPr>
      </p:pic>
      <p:sp>
        <p:nvSpPr>
          <p:cNvPr id="13" name="Rechthoek 12"/>
          <p:cNvSpPr/>
          <p:nvPr userDrawn="1"/>
        </p:nvSpPr>
        <p:spPr bwMode="hidden">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14" name="Afbeelding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hidden">
          <a:xfrm>
            <a:off x="456297" y="5483360"/>
            <a:ext cx="1636454" cy="813756"/>
          </a:xfrm>
          <a:prstGeom prst="rect">
            <a:avLst/>
          </a:prstGeom>
        </p:spPr>
      </p:pic>
      <p:sp>
        <p:nvSpPr>
          <p:cNvPr id="2" name="Titel 1"/>
          <p:cNvSpPr>
            <a:spLocks noGrp="1"/>
          </p:cNvSpPr>
          <p:nvPr>
            <p:ph type="title" hasCustomPrompt="1"/>
          </p:nvPr>
        </p:nvSpPr>
        <p:spPr/>
        <p:txBody>
          <a:bodyPr/>
          <a:lstStyle/>
          <a:p>
            <a:r>
              <a:rPr lang="nl-NL"/>
              <a:t>Contact</a:t>
            </a:r>
          </a:p>
        </p:txBody>
      </p:sp>
      <p:sp>
        <p:nvSpPr>
          <p:cNvPr id="3" name="Tijdelijke aanduiding voor inhoud 2"/>
          <p:cNvSpPr>
            <a:spLocks noGrp="1"/>
          </p:cNvSpPr>
          <p:nvPr>
            <p:ph sz="half" idx="1" hasCustomPrompt="1"/>
          </p:nvPr>
        </p:nvSpPr>
        <p:spPr>
          <a:xfrm>
            <a:off x="1475656" y="1988841"/>
            <a:ext cx="3020144" cy="3168352"/>
          </a:xfrm>
        </p:spPr>
        <p:txBody>
          <a:bodyPr>
            <a:normAutofit/>
          </a:bodyPr>
          <a:lstStyle>
            <a:lvl1pPr>
              <a:spcBef>
                <a:spcPts val="1200"/>
              </a:spcBef>
              <a:defRPr sz="2200" cap="small" baseline="0"/>
            </a:lvl1pPr>
            <a:lvl2pPr marL="25400" marR="0" indent="0" algn="l" defTabSz="165100" rtl="0" eaLnBrk="1" fontAlgn="auto" latinLnBrk="0" hangingPunct="1">
              <a:lnSpc>
                <a:spcPct val="100000"/>
              </a:lnSpc>
              <a:spcBef>
                <a:spcPts val="0"/>
              </a:spcBef>
              <a:spcAft>
                <a:spcPts val="0"/>
              </a:spcAft>
              <a:buClrTx/>
              <a:buSzTx/>
              <a:buFont typeface="Lucida Grande"/>
              <a:buNone/>
              <a:tabLst/>
              <a:defRPr sz="1600"/>
            </a:lvl2pPr>
            <a:lvl3pPr marL="355600" marR="0" indent="0" algn="l" defTabSz="165100" rtl="0" eaLnBrk="1" fontAlgn="auto" latinLnBrk="0" hangingPunct="1">
              <a:lnSpc>
                <a:spcPct val="100000"/>
              </a:lnSpc>
              <a:spcBef>
                <a:spcPts val="0"/>
              </a:spcBef>
              <a:spcAft>
                <a:spcPts val="0"/>
              </a:spcAft>
              <a:buClrTx/>
              <a:buSzTx/>
              <a:buFont typeface="Lucida Grande"/>
              <a:buNone/>
              <a:tabLst/>
              <a:defRPr sz="1600"/>
            </a:lvl3pPr>
            <a:lvl4pPr marL="712788" indent="0" defTabSz="439738">
              <a:spcBef>
                <a:spcPts val="0"/>
              </a:spcBef>
              <a:buNone/>
              <a:defRPr sz="1600"/>
            </a:lvl4pPr>
            <a:lvl5pPr marL="1079500" indent="-365125">
              <a:spcBef>
                <a:spcPts val="0"/>
              </a:spcBef>
              <a:defRPr sz="1600"/>
            </a:lvl5pPr>
            <a:lvl6pPr>
              <a:defRPr sz="1800"/>
            </a:lvl6pPr>
            <a:lvl7pPr>
              <a:defRPr sz="1800"/>
            </a:lvl7pPr>
            <a:lvl8pPr>
              <a:defRPr sz="1800"/>
            </a:lvl8pPr>
            <a:lvl9pPr>
              <a:defRPr sz="1800"/>
            </a:lvl9pPr>
          </a:lstStyle>
          <a:p>
            <a:pPr lvl="0"/>
            <a:r>
              <a:rPr lang="nl-NL"/>
              <a:t>Maike Bergervoet</a:t>
            </a:r>
          </a:p>
          <a:p>
            <a:pPr lvl="1"/>
            <a:r>
              <a:rPr lang="nl-NL"/>
              <a:t>Advocaat Partner</a:t>
            </a:r>
          </a:p>
          <a:p>
            <a:pPr marL="25400" marR="0" lvl="1" indent="0" algn="l" defTabSz="165100" rtl="0" eaLnBrk="1" fontAlgn="auto" latinLnBrk="0" hangingPunct="1">
              <a:lnSpc>
                <a:spcPct val="100000"/>
              </a:lnSpc>
              <a:spcBef>
                <a:spcPts val="0"/>
              </a:spcBef>
              <a:spcAft>
                <a:spcPts val="0"/>
              </a:spcAft>
              <a:buClrTx/>
              <a:buSzTx/>
              <a:buFont typeface="Lucida Grande"/>
              <a:buNone/>
              <a:tabLst/>
              <a:defRPr/>
            </a:pPr>
            <a:r>
              <a:rPr lang="nl-NL"/>
              <a:t>Advocaat Partner</a:t>
            </a:r>
          </a:p>
          <a:p>
            <a:pPr marL="25400" marR="0" lvl="1" indent="0" algn="l" defTabSz="165100" rtl="0" eaLnBrk="1" fontAlgn="auto" latinLnBrk="0" hangingPunct="1">
              <a:lnSpc>
                <a:spcPct val="100000"/>
              </a:lnSpc>
              <a:spcBef>
                <a:spcPts val="0"/>
              </a:spcBef>
              <a:spcAft>
                <a:spcPts val="0"/>
              </a:spcAft>
              <a:buClrTx/>
              <a:buSzTx/>
              <a:buFont typeface="Lucida Grande"/>
              <a:buNone/>
              <a:tabLst/>
              <a:defRPr/>
            </a:pPr>
            <a:r>
              <a:rPr lang="nl-NL"/>
              <a:t>maike.bergervoet@spigtdc.com</a:t>
            </a:r>
          </a:p>
          <a:p>
            <a:pPr marL="0" marR="0" lvl="0" indent="0" algn="l" defTabSz="165100" rtl="0" eaLnBrk="1" fontAlgn="auto" latinLnBrk="0" hangingPunct="1">
              <a:lnSpc>
                <a:spcPct val="100000"/>
              </a:lnSpc>
              <a:spcBef>
                <a:spcPts val="0"/>
              </a:spcBef>
              <a:spcAft>
                <a:spcPts val="0"/>
              </a:spcAft>
              <a:buClrTx/>
              <a:buSzTx/>
              <a:buFont typeface="Lucida Grande"/>
              <a:buNone/>
              <a:tabLst/>
              <a:defRPr/>
            </a:pPr>
            <a:endParaRPr lang="nl-NL"/>
          </a:p>
          <a:p>
            <a:pPr marL="0" marR="0" lvl="0" indent="0" algn="l" defTabSz="165100" rtl="0" eaLnBrk="1" fontAlgn="auto" latinLnBrk="0" hangingPunct="1">
              <a:lnSpc>
                <a:spcPct val="100000"/>
              </a:lnSpc>
              <a:spcBef>
                <a:spcPts val="0"/>
              </a:spcBef>
              <a:spcAft>
                <a:spcPts val="0"/>
              </a:spcAft>
              <a:buClrTx/>
              <a:buSzTx/>
              <a:buFont typeface="Lucida Grande"/>
              <a:buNone/>
              <a:tabLst/>
              <a:defRPr/>
            </a:pPr>
            <a:r>
              <a:rPr lang="nl-NL"/>
              <a:t>Maike Bergervoet</a:t>
            </a:r>
          </a:p>
          <a:p>
            <a:pPr marL="25400" marR="0" lvl="1" indent="0" algn="l" defTabSz="165100" rtl="0" eaLnBrk="1" fontAlgn="auto" latinLnBrk="0" hangingPunct="1">
              <a:lnSpc>
                <a:spcPct val="100000"/>
              </a:lnSpc>
              <a:spcBef>
                <a:spcPts val="0"/>
              </a:spcBef>
              <a:spcAft>
                <a:spcPts val="0"/>
              </a:spcAft>
              <a:buClrTx/>
              <a:buSzTx/>
              <a:buFont typeface="Lucida Grande"/>
              <a:buNone/>
              <a:tabLst/>
              <a:defRPr/>
            </a:pPr>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5508104" y="1988841"/>
            <a:ext cx="3096344" cy="3168352"/>
          </a:xfrm>
        </p:spPr>
        <p:txBody>
          <a:bodyPr>
            <a:normAutofit/>
          </a:bodyPr>
          <a:lstStyle>
            <a:lvl1pPr>
              <a:spcBef>
                <a:spcPts val="1200"/>
              </a:spcBef>
              <a:defRPr lang="nl-NL" sz="2200" kern="1200" cap="small" baseline="0">
                <a:solidFill>
                  <a:schemeClr val="bg1"/>
                </a:solidFill>
                <a:latin typeface="Corbel"/>
                <a:ea typeface="+mn-ea"/>
                <a:cs typeface="Corbel"/>
              </a:defRPr>
            </a:lvl1pPr>
            <a:lvl2pPr marL="25400" indent="0">
              <a:spcBef>
                <a:spcPts val="0"/>
              </a:spcBef>
              <a:buNone/>
              <a:defRPr lang="nl-NL" sz="1600" kern="1200">
                <a:solidFill>
                  <a:schemeClr val="bg1"/>
                </a:solidFill>
                <a:latin typeface="Corbel"/>
                <a:ea typeface="+mn-ea"/>
                <a:cs typeface="Corbel"/>
              </a:defRPr>
            </a:lvl2pPr>
            <a:lvl3pPr marL="355600" indent="0">
              <a:spcBef>
                <a:spcPts val="0"/>
              </a:spcBef>
              <a:buNone/>
              <a:defRPr sz="1600"/>
            </a:lvl3pPr>
            <a:lvl4pPr marL="712788" indent="0" defTabSz="257175">
              <a:spcBef>
                <a:spcPts val="0"/>
              </a:spcBef>
              <a:buNone/>
              <a:defRPr sz="1600"/>
            </a:lvl4pPr>
            <a:lvl5pPr marL="1079500" indent="-365125">
              <a:spcBef>
                <a:spcPts val="0"/>
              </a:spcBef>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Tijdelijke aanduiding voor afbeelding 5"/>
          <p:cNvSpPr>
            <a:spLocks noGrp="1"/>
          </p:cNvSpPr>
          <p:nvPr>
            <p:ph type="pic" sz="quarter" idx="13"/>
          </p:nvPr>
        </p:nvSpPr>
        <p:spPr>
          <a:xfrm>
            <a:off x="586727" y="2114337"/>
            <a:ext cx="672905" cy="1026631"/>
          </a:xfrm>
        </p:spPr>
        <p:txBody>
          <a:bodyPr>
            <a:normAutofit/>
          </a:bodyPr>
          <a:lstStyle>
            <a:lvl1pPr>
              <a:defRPr sz="700"/>
            </a:lvl1pPr>
          </a:lstStyle>
          <a:p>
            <a:r>
              <a:rPr lang="en-US" smtClean="0"/>
              <a:t>Click icon to add picture</a:t>
            </a:r>
            <a:endParaRPr lang="nl-NL"/>
          </a:p>
        </p:txBody>
      </p:sp>
      <p:sp>
        <p:nvSpPr>
          <p:cNvPr id="9" name="Tijdelijke aanduiding voor afbeelding 5"/>
          <p:cNvSpPr>
            <a:spLocks noGrp="1"/>
          </p:cNvSpPr>
          <p:nvPr>
            <p:ph type="pic" sz="quarter" idx="14"/>
          </p:nvPr>
        </p:nvSpPr>
        <p:spPr>
          <a:xfrm>
            <a:off x="586727" y="3554497"/>
            <a:ext cx="672905" cy="1026631"/>
          </a:xfrm>
        </p:spPr>
        <p:txBody>
          <a:bodyPr>
            <a:normAutofit/>
          </a:bodyPr>
          <a:lstStyle>
            <a:lvl1pPr>
              <a:defRPr sz="700"/>
            </a:lvl1pPr>
          </a:lstStyle>
          <a:p>
            <a:r>
              <a:rPr lang="en-US" smtClean="0"/>
              <a:t>Click icon to add picture</a:t>
            </a:r>
            <a:endParaRPr lang="nl-NL"/>
          </a:p>
        </p:txBody>
      </p:sp>
      <p:sp>
        <p:nvSpPr>
          <p:cNvPr id="10" name="Tijdelijke aanduiding voor afbeelding 5"/>
          <p:cNvSpPr>
            <a:spLocks noGrp="1"/>
          </p:cNvSpPr>
          <p:nvPr>
            <p:ph type="pic" sz="quarter" idx="15"/>
          </p:nvPr>
        </p:nvSpPr>
        <p:spPr>
          <a:xfrm>
            <a:off x="4648200" y="2114337"/>
            <a:ext cx="672905" cy="1026631"/>
          </a:xfrm>
        </p:spPr>
        <p:txBody>
          <a:bodyPr>
            <a:normAutofit/>
          </a:bodyPr>
          <a:lstStyle>
            <a:lvl1pPr>
              <a:defRPr sz="700"/>
            </a:lvl1pPr>
          </a:lstStyle>
          <a:p>
            <a:r>
              <a:rPr lang="en-US" smtClean="0"/>
              <a:t>Click icon to add picture</a:t>
            </a:r>
            <a:endParaRPr lang="nl-NL"/>
          </a:p>
        </p:txBody>
      </p:sp>
      <p:sp>
        <p:nvSpPr>
          <p:cNvPr id="11" name="Tijdelijke aanduiding voor afbeelding 5"/>
          <p:cNvSpPr>
            <a:spLocks noGrp="1"/>
          </p:cNvSpPr>
          <p:nvPr>
            <p:ph type="pic" sz="quarter" idx="16"/>
          </p:nvPr>
        </p:nvSpPr>
        <p:spPr>
          <a:xfrm>
            <a:off x="4648200" y="3554497"/>
            <a:ext cx="672905" cy="1026631"/>
          </a:xfrm>
        </p:spPr>
        <p:txBody>
          <a:bodyPr>
            <a:normAutofit/>
          </a:bodyPr>
          <a:lstStyle>
            <a:lvl1pPr>
              <a:defRPr sz="700"/>
            </a:lvl1pPr>
          </a:lstStyle>
          <a:p>
            <a:r>
              <a:rPr lang="en-US" smtClean="0"/>
              <a:t>Click icon to add picture</a:t>
            </a:r>
            <a:endParaRPr lang="nl-NL"/>
          </a:p>
        </p:txBody>
      </p:sp>
      <p:pic>
        <p:nvPicPr>
          <p:cNvPr id="15" name="Afbeelding 14" descr="SPG patroon 4b.wmf"/>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9144000" cy="687586"/>
          </a:xfrm>
          <a:prstGeom prst="rect">
            <a:avLst/>
          </a:prstGeom>
        </p:spPr>
      </p:pic>
    </p:spTree>
    <p:extLst>
      <p:ext uri="{BB962C8B-B14F-4D97-AF65-F5344CB8AC3E}">
        <p14:creationId xmlns:p14="http://schemas.microsoft.com/office/powerpoint/2010/main" val="897489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Print slide">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lvl1pPr>
              <a:defRPr sz="2800">
                <a:solidFill>
                  <a:schemeClr val="accent1"/>
                </a:solidFill>
              </a:defRPr>
            </a:lvl1pPr>
          </a:lstStyle>
          <a:p>
            <a:r>
              <a:rPr lang="en-US" smtClean="0"/>
              <a:t>Click to edit Master title style</a:t>
            </a:r>
            <a:endParaRPr lang="nl-NL"/>
          </a:p>
        </p:txBody>
      </p:sp>
      <p:sp>
        <p:nvSpPr>
          <p:cNvPr id="3" name="Tijdelijke aanduiding voor inhoud 2"/>
          <p:cNvSpPr>
            <a:spLocks noGrp="1"/>
          </p:cNvSpPr>
          <p:nvPr>
            <p:ph idx="1"/>
          </p:nvPr>
        </p:nvSpPr>
        <p:spPr/>
        <p:txBody>
          <a:bodyPr>
            <a:normAutofit/>
          </a:bodyPr>
          <a:lstStyle>
            <a:lvl1pPr>
              <a:defRPr sz="1800">
                <a:solidFill>
                  <a:schemeClr val="accent1"/>
                </a:solidFill>
              </a:defRPr>
            </a:lvl1pPr>
            <a:lvl2pPr marL="357188" indent="-331788">
              <a:defRPr sz="1800">
                <a:solidFill>
                  <a:schemeClr val="accent1"/>
                </a:solidFill>
              </a:defRPr>
            </a:lvl2pPr>
            <a:lvl3pPr marL="714375" indent="-357188">
              <a:defRPr sz="1800">
                <a:solidFill>
                  <a:schemeClr val="accent1"/>
                </a:solidFill>
              </a:defRPr>
            </a:lvl3pPr>
            <a:lvl4pPr marL="989013" indent="-274638" defTabSz="339725">
              <a:defRPr sz="1400">
                <a:solidFill>
                  <a:schemeClr val="accent1"/>
                </a:solidFill>
              </a:defRPr>
            </a:lvl4pPr>
            <a:lvl5pPr marL="1254125" indent="-265113">
              <a:tabLst/>
              <a:defRPr sz="1200">
                <a:solidFill>
                  <a:schemeClr val="accent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Tijdelijke aanduiding voor dianummer 5"/>
          <p:cNvSpPr>
            <a:spLocks noGrp="1"/>
          </p:cNvSpPr>
          <p:nvPr>
            <p:ph type="sldNum" sz="quarter" idx="12"/>
          </p:nvPr>
        </p:nvSpPr>
        <p:spPr/>
        <p:txBody>
          <a:bodyPr/>
          <a:lstStyle/>
          <a:p>
            <a:fld id="{2E7162CA-9E4F-3045-9778-895C94FDFEDA}" type="slidenum">
              <a:t>‹#›</a:t>
            </a:fld>
            <a:endParaRPr lang="nl-NL"/>
          </a:p>
        </p:txBody>
      </p:sp>
      <p:pic>
        <p:nvPicPr>
          <p:cNvPr id="4" name="Afbeelding 3" descr="SPG patroon 4c.wm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7586"/>
          </a:xfrm>
          <a:prstGeom prst="rect">
            <a:avLst/>
          </a:prstGeom>
        </p:spPr>
      </p:pic>
    </p:spTree>
    <p:extLst>
      <p:ext uri="{BB962C8B-B14F-4D97-AF65-F5344CB8AC3E}">
        <p14:creationId xmlns:p14="http://schemas.microsoft.com/office/powerpoint/2010/main" val="1649179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w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539552" y="937311"/>
            <a:ext cx="8064896" cy="912625"/>
          </a:xfrm>
          <a:prstGeom prst="rect">
            <a:avLst/>
          </a:prstGeom>
        </p:spPr>
        <p:txBody>
          <a:bodyPr vert="horz" lIns="91440" tIns="45720" rIns="91440" bIns="45720" rtlCol="0" anchor="t">
            <a:normAutofit/>
          </a:bodyPr>
          <a:lstStyle/>
          <a:p>
            <a:r>
              <a:rPr lang="nl-NL"/>
              <a:t>Herpositionering</a:t>
            </a:r>
            <a:br>
              <a:rPr lang="nl-NL"/>
            </a:br>
            <a:r>
              <a:rPr lang="nl-NL"/>
              <a:t>Spigt Dutch Carribean</a:t>
            </a:r>
          </a:p>
        </p:txBody>
      </p:sp>
      <p:sp>
        <p:nvSpPr>
          <p:cNvPr id="3" name="Tijdelijke aanduiding voor tekst 2"/>
          <p:cNvSpPr>
            <a:spLocks noGrp="1"/>
          </p:cNvSpPr>
          <p:nvPr>
            <p:ph type="body" idx="1"/>
          </p:nvPr>
        </p:nvSpPr>
        <p:spPr>
          <a:xfrm>
            <a:off x="539552" y="1927373"/>
            <a:ext cx="8064896" cy="4525963"/>
          </a:xfrm>
          <a:prstGeom prst="rect">
            <a:avLst/>
          </a:prstGeom>
        </p:spPr>
        <p:txBody>
          <a:bodyPr vert="horz" lIns="91440" tIns="45720" rIns="91440" bIns="45720" rtlCol="0">
            <a:normAutofit/>
          </a:bodyPr>
          <a:lstStyle/>
          <a:p>
            <a:pPr lvl="0"/>
            <a:r>
              <a:rPr lang="en-US"/>
              <a:t>Klik om de tekststijl van het </a:t>
            </a:r>
            <a:br>
              <a:rPr lang="en-US"/>
            </a:br>
            <a:r>
              <a:rPr lang="en-US"/>
              <a:t>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6" name="Tijdelijke aanduiding voor dianummer 5"/>
          <p:cNvSpPr>
            <a:spLocks noGrp="1"/>
          </p:cNvSpPr>
          <p:nvPr>
            <p:ph type="sldNum" sz="quarter" idx="4"/>
          </p:nvPr>
        </p:nvSpPr>
        <p:spPr bwMode="black">
          <a:xfrm>
            <a:off x="8532440" y="6237312"/>
            <a:ext cx="608587" cy="365125"/>
          </a:xfrm>
          <a:prstGeom prst="rect">
            <a:avLst/>
          </a:prstGeom>
        </p:spPr>
        <p:txBody>
          <a:bodyPr vert="horz" lIns="91440" tIns="45720" rIns="91440" bIns="45720" rtlCol="0" anchor="ctr"/>
          <a:lstStyle>
            <a:lvl1pPr algn="ctr">
              <a:defRPr sz="1200">
                <a:solidFill>
                  <a:schemeClr val="tx2"/>
                </a:solidFill>
                <a:latin typeface="Corbel"/>
                <a:cs typeface="Corbel"/>
              </a:defRPr>
            </a:lvl1pPr>
          </a:lstStyle>
          <a:p>
            <a:fld id="{2E7162CA-9E4F-3045-9778-895C94FDFEDA}" type="slidenum">
              <a:rPr lang="nl-NL"/>
              <a:pPr/>
              <a:t>‹#›</a:t>
            </a:fld>
            <a:endParaRPr lang="nl-NL"/>
          </a:p>
        </p:txBody>
      </p:sp>
      <p:pic>
        <p:nvPicPr>
          <p:cNvPr id="5" name="Afbeelding 4" descr="SPG patroon 4b.wmf"/>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0" y="0"/>
            <a:ext cx="9144000" cy="687586"/>
          </a:xfrm>
          <a:prstGeom prst="rect">
            <a:avLst/>
          </a:prstGeom>
        </p:spPr>
      </p:pic>
    </p:spTree>
    <p:extLst>
      <p:ext uri="{BB962C8B-B14F-4D97-AF65-F5344CB8AC3E}">
        <p14:creationId xmlns:p14="http://schemas.microsoft.com/office/powerpoint/2010/main" val="958718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Lst>
  <p:txStyles>
    <p:titleStyle>
      <a:lvl1pPr algn="l" defTabSz="457200" rtl="0" eaLnBrk="1" latinLnBrk="0" hangingPunct="1">
        <a:lnSpc>
          <a:spcPct val="80000"/>
        </a:lnSpc>
        <a:spcBef>
          <a:spcPct val="0"/>
        </a:spcBef>
        <a:buNone/>
        <a:defRPr sz="3000" b="1" i="0" kern="1200" cap="none" spc="50" baseline="0">
          <a:solidFill>
            <a:schemeClr val="bg1"/>
          </a:solidFill>
          <a:latin typeface="Corbel"/>
          <a:ea typeface="+mj-ea"/>
          <a:cs typeface="Corbel"/>
        </a:defRPr>
      </a:lvl1pPr>
    </p:titleStyle>
    <p:bodyStyle>
      <a:lvl1pPr marL="0" indent="0" algn="l" defTabSz="457200" rtl="0" eaLnBrk="1" latinLnBrk="0" hangingPunct="1">
        <a:lnSpc>
          <a:spcPct val="100000"/>
        </a:lnSpc>
        <a:spcBef>
          <a:spcPts val="1300"/>
        </a:spcBef>
        <a:spcAft>
          <a:spcPts val="0"/>
        </a:spcAft>
        <a:buFont typeface="Lucida Grande"/>
        <a:buNone/>
        <a:defRPr sz="2200" kern="1200">
          <a:solidFill>
            <a:schemeClr val="bg1"/>
          </a:solidFill>
          <a:latin typeface="Corbel"/>
          <a:ea typeface="+mn-ea"/>
          <a:cs typeface="Corbel"/>
        </a:defRPr>
      </a:lvl1pPr>
      <a:lvl2pPr marL="442913" indent="-417513" algn="l" defTabSz="166688" rtl="0" eaLnBrk="1" latinLnBrk="0" hangingPunct="1">
        <a:lnSpc>
          <a:spcPct val="100000"/>
        </a:lnSpc>
        <a:spcBef>
          <a:spcPts val="1300"/>
        </a:spcBef>
        <a:spcAft>
          <a:spcPts val="0"/>
        </a:spcAft>
        <a:buFont typeface="Lucida Grande"/>
        <a:buChar char="—"/>
        <a:tabLst/>
        <a:defRPr sz="2200" kern="1200">
          <a:solidFill>
            <a:schemeClr val="bg1"/>
          </a:solidFill>
          <a:latin typeface="Corbel"/>
          <a:ea typeface="+mn-ea"/>
          <a:cs typeface="Corbel"/>
        </a:defRPr>
      </a:lvl2pPr>
      <a:lvl3pPr marL="896938" indent="-419100" algn="l" defTabSz="165100" rtl="0" eaLnBrk="1" latinLnBrk="0" hangingPunct="1">
        <a:lnSpc>
          <a:spcPct val="100000"/>
        </a:lnSpc>
        <a:spcBef>
          <a:spcPts val="0"/>
        </a:spcBef>
        <a:spcAft>
          <a:spcPts val="0"/>
        </a:spcAft>
        <a:buFont typeface="Lucida Grande"/>
        <a:buChar char="—"/>
        <a:defRPr sz="2200" kern="1200">
          <a:solidFill>
            <a:schemeClr val="bg1"/>
          </a:solidFill>
          <a:latin typeface="Corbel"/>
          <a:ea typeface="+mn-ea"/>
          <a:cs typeface="Corbel"/>
        </a:defRPr>
      </a:lvl3pPr>
      <a:lvl4pPr marL="1346200" indent="-449263" algn="l" defTabSz="457200" rtl="0" eaLnBrk="1" latinLnBrk="0" hangingPunct="1">
        <a:lnSpc>
          <a:spcPct val="100000"/>
        </a:lnSpc>
        <a:spcBef>
          <a:spcPts val="0"/>
        </a:spcBef>
        <a:spcAft>
          <a:spcPts val="0"/>
        </a:spcAft>
        <a:buFont typeface="Lucida Grande"/>
        <a:buChar char="—"/>
        <a:defRPr sz="2200" kern="1200">
          <a:solidFill>
            <a:schemeClr val="bg1"/>
          </a:solidFill>
          <a:latin typeface="Corbel"/>
          <a:ea typeface="+mn-ea"/>
          <a:cs typeface="Corbel"/>
        </a:defRPr>
      </a:lvl4pPr>
      <a:lvl5pPr marL="1795463" indent="-427038" algn="l" defTabSz="457200" rtl="0" eaLnBrk="1" latinLnBrk="0" hangingPunct="1">
        <a:lnSpc>
          <a:spcPct val="100000"/>
        </a:lnSpc>
        <a:spcBef>
          <a:spcPts val="0"/>
        </a:spcBef>
        <a:spcAft>
          <a:spcPts val="0"/>
        </a:spcAft>
        <a:buFont typeface="Lucida Grande"/>
        <a:buChar char="—"/>
        <a:defRPr sz="2200" kern="1200">
          <a:solidFill>
            <a:schemeClr val="bg1"/>
          </a:solidFill>
          <a:latin typeface="Corbel"/>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curacao-law.com/" TargetMode="External"/><Relationship Id="rId2" Type="http://schemas.openxmlformats.org/officeDocument/2006/relationships/hyperlink" Target="mailto:karel.frielink@spigtdc.com" TargetMode="Externa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553" y="2636912"/>
            <a:ext cx="7545586" cy="2160239"/>
          </a:xfrm>
        </p:spPr>
        <p:txBody>
          <a:bodyPr>
            <a:normAutofit fontScale="90000"/>
          </a:bodyPr>
          <a:lstStyle/>
          <a:p>
            <a:pPr marL="108000" algn="ctr">
              <a:lnSpc>
                <a:spcPct val="150000"/>
              </a:lnSpc>
              <a:spcBef>
                <a:spcPts val="1200"/>
              </a:spcBef>
            </a:pPr>
            <a:r>
              <a:rPr lang="nl-NL" sz="2400" dirty="0" smtClean="0"/>
              <a:t>ORDE </a:t>
            </a:r>
            <a:r>
              <a:rPr lang="nl-NL" sz="2400" dirty="0" smtClean="0"/>
              <a:t>VAN ADVOCATEN ST. MAARTEN</a:t>
            </a:r>
            <a:br>
              <a:rPr lang="nl-NL" sz="2400" dirty="0" smtClean="0"/>
            </a:br>
            <a:r>
              <a:rPr lang="nl-NL" sz="2400" dirty="0" smtClean="0"/>
              <a:t/>
            </a:r>
            <a:br>
              <a:rPr lang="nl-NL" sz="2400" dirty="0" smtClean="0"/>
            </a:br>
            <a:r>
              <a:rPr lang="nl-NL" sz="2400" dirty="0" smtClean="0"/>
              <a:t>“NIEUW  VENNOOTSCHAPSRECHT IN SINT MAARTEN”</a:t>
            </a:r>
            <a:r>
              <a:rPr lang="nl-NL" sz="2400" dirty="0"/>
              <a:t/>
            </a:r>
            <a:br>
              <a:rPr lang="nl-NL" sz="2400" dirty="0"/>
            </a:br>
            <a:r>
              <a:rPr lang="en-US" sz="2700" dirty="0"/>
              <a:t/>
            </a:r>
            <a:br>
              <a:rPr lang="en-US" sz="2700" dirty="0"/>
            </a:br>
            <a:r>
              <a:rPr lang="nl-NL" sz="2000" dirty="0"/>
              <a:t/>
            </a:r>
            <a:br>
              <a:rPr lang="nl-NL" sz="2000" dirty="0"/>
            </a:br>
            <a:endParaRPr lang="nl-NL" sz="2000" dirty="0"/>
          </a:p>
        </p:txBody>
      </p:sp>
      <p:sp>
        <p:nvSpPr>
          <p:cNvPr id="3" name="Subtitel 2"/>
          <p:cNvSpPr>
            <a:spLocks noGrp="1"/>
          </p:cNvSpPr>
          <p:nvPr>
            <p:ph type="subTitle" idx="1"/>
          </p:nvPr>
        </p:nvSpPr>
        <p:spPr>
          <a:xfrm>
            <a:off x="4403265" y="5085184"/>
            <a:ext cx="3681873" cy="1152129"/>
          </a:xfrm>
        </p:spPr>
        <p:txBody>
          <a:bodyPr>
            <a:noAutofit/>
          </a:bodyPr>
          <a:lstStyle/>
          <a:p>
            <a:pPr algn="r"/>
            <a:r>
              <a:rPr lang="nl-NL" sz="1800" dirty="0" smtClean="0"/>
              <a:t>Mr</a:t>
            </a:r>
            <a:r>
              <a:rPr lang="nl-NL" sz="1800" dirty="0"/>
              <a:t>. K. </a:t>
            </a:r>
            <a:r>
              <a:rPr lang="nl-NL" sz="1800" dirty="0" smtClean="0"/>
              <a:t>Frielink</a:t>
            </a:r>
          </a:p>
          <a:p>
            <a:pPr algn="r"/>
            <a:r>
              <a:rPr lang="nl-NL" sz="1800" dirty="0" smtClean="0"/>
              <a:t>Woensdag 21 mei </a:t>
            </a:r>
            <a:r>
              <a:rPr lang="nl-NL" sz="1800" dirty="0"/>
              <a:t>2014 </a:t>
            </a:r>
            <a:endParaRPr lang="nl-NL" sz="1800" dirty="0" smtClean="0"/>
          </a:p>
          <a:p>
            <a:pPr algn="r"/>
            <a:r>
              <a:rPr lang="nl-NL" sz="1800" dirty="0" smtClean="0"/>
              <a:t>Gerechtsgebouw, St. Maarten</a:t>
            </a:r>
          </a:p>
          <a:p>
            <a:pPr algn="r"/>
            <a:r>
              <a:rPr lang="nl-NL" sz="1800" dirty="0" smtClean="0"/>
              <a:t>17.00 – 19.00 </a:t>
            </a:r>
            <a:r>
              <a:rPr lang="nl-NL" sz="1800" dirty="0"/>
              <a:t>uur</a:t>
            </a:r>
          </a:p>
          <a:p>
            <a:pPr algn="just"/>
            <a:endParaRPr lang="nl-NL" sz="1800" dirty="0"/>
          </a:p>
          <a:p>
            <a:pPr algn="just"/>
            <a:endParaRPr lang="nl-NL" sz="1800" dirty="0"/>
          </a:p>
        </p:txBody>
      </p:sp>
    </p:spTree>
    <p:extLst>
      <p:ext uri="{BB962C8B-B14F-4D97-AF65-F5344CB8AC3E}">
        <p14:creationId xmlns:p14="http://schemas.microsoft.com/office/powerpoint/2010/main" val="26850008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400" dirty="0" smtClean="0"/>
              <a:t>X</a:t>
            </a:r>
            <a:br>
              <a:rPr lang="nl-NL" sz="2400" dirty="0" smtClean="0"/>
            </a:br>
            <a:r>
              <a:rPr lang="nl-NL" sz="2400" dirty="0"/>
              <a:t/>
            </a:r>
            <a:br>
              <a:rPr lang="nl-NL" sz="2400" dirty="0"/>
            </a:br>
            <a:r>
              <a:rPr lang="nl-NL" sz="2400" dirty="0" smtClean="0"/>
              <a:t>Aandeelhouder-bestuurde BV</a:t>
            </a:r>
            <a:br>
              <a:rPr lang="nl-NL" sz="2400" dirty="0" smtClean="0"/>
            </a:br>
            <a:endParaRPr lang="nl-NL" sz="2400" dirty="0"/>
          </a:p>
        </p:txBody>
      </p:sp>
      <p:sp>
        <p:nvSpPr>
          <p:cNvPr id="3" name="Text Placeholder 2"/>
          <p:cNvSpPr>
            <a:spLocks noGrp="1"/>
          </p:cNvSpPr>
          <p:nvPr>
            <p:ph type="body" idx="1"/>
          </p:nvPr>
        </p:nvSpPr>
        <p:spPr/>
        <p:txBody>
          <a:bodyPr/>
          <a:lstStyle/>
          <a:p>
            <a:pPr marL="342900" lvl="0" indent="-342900">
              <a:buFont typeface="Arial" panose="020B0604020202020204" pitchFamily="34" charset="0"/>
              <a:buChar char="•"/>
            </a:pPr>
            <a:r>
              <a:rPr lang="nl-NL" dirty="0"/>
              <a:t>Destijds ontworpen als eenvoudig functionerend model</a:t>
            </a:r>
          </a:p>
          <a:p>
            <a:pPr marL="342900" lvl="0" indent="-342900">
              <a:buFont typeface="Arial" panose="020B0604020202020204" pitchFamily="34" charset="0"/>
              <a:buChar char="•"/>
            </a:pPr>
            <a:r>
              <a:rPr lang="nl-NL" dirty="0"/>
              <a:t>Hoofdregel: alle aandeelhouders gelden als bestuurder (art. 2:240 lid 1 BW)</a:t>
            </a:r>
          </a:p>
          <a:p>
            <a:pPr marL="342900" lvl="0" indent="-342900">
              <a:buFont typeface="Arial" panose="020B0604020202020204" pitchFamily="34" charset="0"/>
              <a:buChar char="•"/>
            </a:pPr>
            <a:r>
              <a:rPr lang="nl-NL" dirty="0"/>
              <a:t>Beperkt aantal uitzonderingen (art. 2:240 lid 2 BW)</a:t>
            </a:r>
            <a:endParaRPr lang="nl-NL" dirty="0"/>
          </a:p>
        </p:txBody>
      </p:sp>
    </p:spTree>
    <p:extLst>
      <p:ext uri="{BB962C8B-B14F-4D97-AF65-F5344CB8AC3E}">
        <p14:creationId xmlns:p14="http://schemas.microsoft.com/office/powerpoint/2010/main" val="4164326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2400" dirty="0" smtClean="0"/>
              <a:t>XI</a:t>
            </a:r>
            <a:r>
              <a:rPr lang="nl-NL" sz="2400" dirty="0"/>
              <a:t/>
            </a:r>
            <a:br>
              <a:rPr lang="nl-NL" sz="2400" dirty="0"/>
            </a:br>
            <a:r>
              <a:rPr lang="nl-NL" sz="2400" dirty="0"/>
              <a:t> </a:t>
            </a:r>
            <a:br>
              <a:rPr lang="nl-NL" sz="2400" dirty="0"/>
            </a:br>
            <a:r>
              <a:rPr lang="nl-NL" sz="2400" dirty="0"/>
              <a:t>Enquêterecht</a:t>
            </a:r>
            <a:br>
              <a:rPr lang="nl-NL" sz="2400" dirty="0"/>
            </a:br>
            <a:r>
              <a:rPr lang="nl-NL" sz="2400" dirty="0"/>
              <a:t/>
            </a:r>
            <a:br>
              <a:rPr lang="nl-NL" sz="2400" dirty="0"/>
            </a:br>
            <a:endParaRPr lang="nl-NL" sz="2400" dirty="0"/>
          </a:p>
        </p:txBody>
      </p:sp>
      <p:sp>
        <p:nvSpPr>
          <p:cNvPr id="3" name="Content Placeholder 2"/>
          <p:cNvSpPr>
            <a:spLocks noGrp="1"/>
          </p:cNvSpPr>
          <p:nvPr>
            <p:ph idx="1"/>
          </p:nvPr>
        </p:nvSpPr>
        <p:spPr/>
        <p:txBody>
          <a:bodyPr>
            <a:noAutofit/>
          </a:bodyPr>
          <a:lstStyle/>
          <a:p>
            <a:pPr marL="342900" lvl="0" indent="-342900">
              <a:buFont typeface="Arial" panose="020B0604020202020204" pitchFamily="34" charset="0"/>
              <a:buChar char="•"/>
            </a:pPr>
            <a:r>
              <a:rPr lang="nl-NL" dirty="0"/>
              <a:t>Regeling geldt nu voor alle (commerciële) rechtspersonen (art. 2:270 BW); voor 1 april 2014 alleen de mini-enquête bij de stichting</a:t>
            </a:r>
          </a:p>
          <a:p>
            <a:pPr marL="342900" lvl="0" indent="-342900">
              <a:buFont typeface="Arial" panose="020B0604020202020204" pitchFamily="34" charset="0"/>
              <a:buChar char="•"/>
            </a:pPr>
            <a:r>
              <a:rPr lang="nl-NL" dirty="0"/>
              <a:t>Geldt dus bij: commerciële stichting, commerciële vereniging, coöperatie, onderlinge waarborgmaatschappij, NV en BV ... en bij de SPF</a:t>
            </a:r>
          </a:p>
          <a:p>
            <a:pPr marL="342900" lvl="0" indent="-342900">
              <a:buFont typeface="Arial" panose="020B0604020202020204" pitchFamily="34" charset="0"/>
              <a:buChar char="•"/>
            </a:pPr>
            <a:r>
              <a:rPr lang="nl-NL" dirty="0"/>
              <a:t>Bevoegde rechter: Gemeenschappelijk Hof van Justitie van Aruba, Curaçao en Sint Maarten en van Bonaire, Sint </a:t>
            </a:r>
            <a:r>
              <a:rPr lang="nl-NL" dirty="0" err="1"/>
              <a:t>Eustatius</a:t>
            </a:r>
            <a:r>
              <a:rPr lang="nl-NL" dirty="0"/>
              <a:t> en Saba (art. 2:271 BW).</a:t>
            </a:r>
          </a:p>
          <a:p>
            <a:endParaRPr lang="nl-NL" sz="1900" dirty="0"/>
          </a:p>
        </p:txBody>
      </p:sp>
    </p:spTree>
    <p:extLst>
      <p:ext uri="{BB962C8B-B14F-4D97-AF65-F5344CB8AC3E}">
        <p14:creationId xmlns:p14="http://schemas.microsoft.com/office/powerpoint/2010/main" val="1832646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2400" dirty="0" smtClean="0"/>
              <a:t>XII</a:t>
            </a:r>
            <a:r>
              <a:rPr lang="nl-NL" sz="2400" dirty="0"/>
              <a:t/>
            </a:r>
            <a:br>
              <a:rPr lang="nl-NL" sz="2400" dirty="0"/>
            </a:br>
            <a:r>
              <a:rPr lang="fr-FR" sz="2400" dirty="0"/>
              <a:t> </a:t>
            </a:r>
            <a:r>
              <a:rPr lang="nl-NL" sz="2400" dirty="0"/>
              <a:t/>
            </a:r>
            <a:br>
              <a:rPr lang="nl-NL" sz="2400" dirty="0"/>
            </a:br>
            <a:r>
              <a:rPr lang="nl-NL" sz="2400" dirty="0"/>
              <a:t>Enquêterecht - vervolg</a:t>
            </a:r>
            <a:br>
              <a:rPr lang="nl-NL" sz="2400" dirty="0"/>
            </a:br>
            <a:r>
              <a:rPr lang="nl-NL" sz="2400" dirty="0"/>
              <a:t/>
            </a:r>
            <a:br>
              <a:rPr lang="nl-NL" sz="2400" dirty="0"/>
            </a:br>
            <a:endParaRPr lang="nl-NL" sz="2400" dirty="0"/>
          </a:p>
        </p:txBody>
      </p:sp>
      <p:sp>
        <p:nvSpPr>
          <p:cNvPr id="3" name="Content Placeholder 2"/>
          <p:cNvSpPr>
            <a:spLocks noGrp="1"/>
          </p:cNvSpPr>
          <p:nvPr>
            <p:ph idx="1"/>
          </p:nvPr>
        </p:nvSpPr>
        <p:spPr/>
        <p:txBody>
          <a:bodyPr>
            <a:normAutofit fontScale="40000" lnSpcReduction="20000"/>
          </a:bodyPr>
          <a:lstStyle/>
          <a:p>
            <a:r>
              <a:rPr lang="nl-NL" sz="5000" dirty="0" smtClean="0"/>
              <a:t>Situaties waarin de mogelijkheid van (snel) ingrijpen via de rechter gewenst kan zijn:</a:t>
            </a:r>
          </a:p>
          <a:p>
            <a:pPr marL="342900" indent="-342900">
              <a:buFont typeface="Arial" panose="020B0604020202020204" pitchFamily="34" charset="0"/>
              <a:buChar char="•"/>
            </a:pPr>
            <a:r>
              <a:rPr lang="nl-NL" sz="5000" dirty="0" smtClean="0"/>
              <a:t>De benoeming van Lord Crazy </a:t>
            </a:r>
            <a:r>
              <a:rPr lang="nl-NL" sz="5000" i="1" dirty="0" err="1" smtClean="0"/>
              <a:t>a.k.a</a:t>
            </a:r>
            <a:r>
              <a:rPr lang="nl-NL" sz="5000" i="1" dirty="0" smtClean="0"/>
              <a:t>.</a:t>
            </a:r>
            <a:r>
              <a:rPr lang="nl-NL" sz="5000" dirty="0" smtClean="0"/>
              <a:t> </a:t>
            </a:r>
            <a:r>
              <a:rPr lang="nl-NL" sz="5000" dirty="0" err="1" smtClean="0"/>
              <a:t>GaGa</a:t>
            </a:r>
            <a:r>
              <a:rPr lang="nl-NL" sz="5000" dirty="0" smtClean="0"/>
              <a:t> tot bestuurder</a:t>
            </a:r>
          </a:p>
          <a:p>
            <a:pPr marL="342900" lvl="0" indent="-342900">
              <a:buFont typeface="Arial" panose="020B0604020202020204" pitchFamily="34" charset="0"/>
              <a:buChar char="•"/>
            </a:pPr>
            <a:r>
              <a:rPr lang="nl-NL" sz="5000" dirty="0" smtClean="0"/>
              <a:t>De bestuurder blijkt een zakkenvuller te zijn die weigert te verantwoorden wat hij doet</a:t>
            </a:r>
          </a:p>
          <a:p>
            <a:pPr marL="342900" lvl="0" indent="-342900">
              <a:buFont typeface="Arial" panose="020B0604020202020204" pitchFamily="34" charset="0"/>
              <a:buChar char="•"/>
            </a:pPr>
            <a:r>
              <a:rPr lang="nl-NL" sz="5000" dirty="0" smtClean="0"/>
              <a:t>De Raad van Commissarissen pleegt obstructie</a:t>
            </a:r>
          </a:p>
          <a:p>
            <a:pPr marL="342900" lvl="0" indent="-342900">
              <a:buFont typeface="Arial" panose="020B0604020202020204" pitchFamily="34" charset="0"/>
              <a:buChar char="•"/>
            </a:pPr>
            <a:r>
              <a:rPr lang="nl-NL" sz="5000" dirty="0" smtClean="0"/>
              <a:t>Het dividendbeleid is al jarenlang onredelijk</a:t>
            </a:r>
          </a:p>
          <a:p>
            <a:pPr marL="342900" lvl="0" indent="-342900">
              <a:buFont typeface="Arial" panose="020B0604020202020204" pitchFamily="34" charset="0"/>
              <a:buChar char="•"/>
            </a:pPr>
            <a:r>
              <a:rPr lang="nl-NL" sz="5000" dirty="0" smtClean="0"/>
              <a:t>Een president-commissaris die last heeft van ADHD (A</a:t>
            </a:r>
            <a:r>
              <a:rPr lang="nl-NL" sz="5000" i="1" dirty="0" smtClean="0"/>
              <a:t>ttention Deficit </a:t>
            </a:r>
            <a:r>
              <a:rPr lang="nl-NL" sz="5000" i="1" dirty="0" err="1" smtClean="0"/>
              <a:t>Hyperactivity</a:t>
            </a:r>
            <a:r>
              <a:rPr lang="nl-NL" sz="5000" i="1" dirty="0" smtClean="0"/>
              <a:t> Disorder</a:t>
            </a:r>
            <a:r>
              <a:rPr lang="nl-NL" sz="5000" dirty="0" smtClean="0"/>
              <a:t>) maakt het functioneren van de bestuurder onmogelijk</a:t>
            </a:r>
          </a:p>
          <a:p>
            <a:pPr marL="342900" lvl="0" indent="-342900">
              <a:buFont typeface="Arial" panose="020B0604020202020204" pitchFamily="34" charset="0"/>
              <a:buChar char="•"/>
            </a:pPr>
            <a:r>
              <a:rPr lang="nl-NL" sz="5000" dirty="0" smtClean="0"/>
              <a:t>Door allerlei ruzies bestaat er een </a:t>
            </a:r>
            <a:r>
              <a:rPr lang="nl-NL" sz="5000" i="1" dirty="0" smtClean="0"/>
              <a:t>deadlock</a:t>
            </a:r>
            <a:r>
              <a:rPr lang="nl-NL" sz="5000" dirty="0" smtClean="0"/>
              <a:t>-situatie in een orgaan van de rechtspersoon</a:t>
            </a:r>
          </a:p>
          <a:p>
            <a:r>
              <a:rPr lang="nl-NL" sz="5000" dirty="0" smtClean="0"/>
              <a:t> </a:t>
            </a:r>
          </a:p>
          <a:p>
            <a:endParaRPr lang="nl-NL" dirty="0"/>
          </a:p>
        </p:txBody>
      </p:sp>
    </p:spTree>
    <p:extLst>
      <p:ext uri="{BB962C8B-B14F-4D97-AF65-F5344CB8AC3E}">
        <p14:creationId xmlns:p14="http://schemas.microsoft.com/office/powerpoint/2010/main" val="677112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37311"/>
            <a:ext cx="8064896" cy="835505"/>
          </a:xfrm>
        </p:spPr>
        <p:txBody>
          <a:bodyPr>
            <a:noAutofit/>
          </a:bodyPr>
          <a:lstStyle/>
          <a:p>
            <a:r>
              <a:rPr lang="nl-NL" sz="2400" dirty="0" smtClean="0"/>
              <a:t>XIII</a:t>
            </a:r>
            <a:br>
              <a:rPr lang="nl-NL" sz="2400" dirty="0" smtClean="0"/>
            </a:br>
            <a:r>
              <a:rPr lang="nl-NL" sz="2400" dirty="0" smtClean="0"/>
              <a:t/>
            </a:r>
            <a:br>
              <a:rPr lang="nl-NL" sz="2400" dirty="0" smtClean="0"/>
            </a:br>
            <a:r>
              <a:rPr lang="nl-NL" sz="2400" dirty="0" smtClean="0"/>
              <a:t>Enquêterecht </a:t>
            </a:r>
            <a:r>
              <a:rPr lang="nl-NL" sz="2400" dirty="0"/>
              <a:t>- vervolg</a:t>
            </a:r>
          </a:p>
        </p:txBody>
      </p:sp>
      <p:sp>
        <p:nvSpPr>
          <p:cNvPr id="3" name="Content Placeholder 2"/>
          <p:cNvSpPr>
            <a:spLocks noGrp="1"/>
          </p:cNvSpPr>
          <p:nvPr>
            <p:ph idx="1"/>
          </p:nvPr>
        </p:nvSpPr>
        <p:spPr>
          <a:xfrm>
            <a:off x="539552" y="2060847"/>
            <a:ext cx="8064896" cy="4392489"/>
          </a:xfrm>
        </p:spPr>
        <p:txBody>
          <a:bodyPr>
            <a:normAutofit fontScale="92500" lnSpcReduction="20000"/>
          </a:bodyPr>
          <a:lstStyle/>
          <a:p>
            <a:r>
              <a:rPr lang="nl-NL" dirty="0"/>
              <a:t>Bevoegd tot indienen enquêteverzoek (art. 2:271 BW):</a:t>
            </a:r>
          </a:p>
          <a:p>
            <a:pPr marL="342900" lvl="0" indent="-342900">
              <a:buFont typeface="Arial" panose="020B0604020202020204" pitchFamily="34" charset="0"/>
              <a:buChar char="•"/>
            </a:pPr>
            <a:r>
              <a:rPr lang="nl-NL" dirty="0" smtClean="0"/>
              <a:t>Commerciële </a:t>
            </a:r>
            <a:r>
              <a:rPr lang="nl-NL" dirty="0"/>
              <a:t>stichting: iedere belanghebbende</a:t>
            </a:r>
          </a:p>
          <a:p>
            <a:pPr marL="342900" lvl="0" indent="-342900">
              <a:buFont typeface="Arial" panose="020B0604020202020204" pitchFamily="34" charset="0"/>
              <a:buChar char="•"/>
            </a:pPr>
            <a:r>
              <a:rPr lang="nl-NL" dirty="0"/>
              <a:t>OWM/</a:t>
            </a:r>
            <a:r>
              <a:rPr lang="nl-NL" dirty="0" err="1"/>
              <a:t>Coop</a:t>
            </a:r>
            <a:r>
              <a:rPr lang="nl-NL" dirty="0"/>
              <a:t>/Commerciële vereniging: minimaal 10% van de leden</a:t>
            </a:r>
          </a:p>
          <a:p>
            <a:pPr marL="342900" lvl="0" indent="-342900">
              <a:buFont typeface="Arial" panose="020B0604020202020204" pitchFamily="34" charset="0"/>
              <a:buChar char="•"/>
            </a:pPr>
            <a:r>
              <a:rPr lang="nl-NL" dirty="0"/>
              <a:t>NV/BV: aandeelhouders die (alleen of tezamen) minimaal 10% van het eigen vermogen vertegenwoordigen of minimaal 10% van het aantal stemmen t.a.v. alle onderwerpen kunnen uitbrengen</a:t>
            </a:r>
          </a:p>
          <a:p>
            <a:pPr marL="342900" lvl="0" indent="-342900">
              <a:buFont typeface="Arial" panose="020B0604020202020204" pitchFamily="34" charset="0"/>
              <a:buChar char="•"/>
            </a:pPr>
            <a:r>
              <a:rPr lang="nl-NL" dirty="0"/>
              <a:t>Openbaar ministerie al dan niet op verzoek van een belanghebbende op dringende gronden (denk aan overheidsvennootschappen en SPF)</a:t>
            </a:r>
          </a:p>
          <a:p>
            <a:pPr marL="342900" lvl="0" indent="-342900">
              <a:buFont typeface="Arial" panose="020B0604020202020204" pitchFamily="34" charset="0"/>
              <a:buChar char="•"/>
            </a:pPr>
            <a:r>
              <a:rPr lang="nl-NL" dirty="0"/>
              <a:t>De curator in geval van faillissement van de rechtspersoon</a:t>
            </a:r>
          </a:p>
          <a:p>
            <a:pPr marL="342900" lvl="0" indent="-342900">
              <a:buFont typeface="Arial" panose="020B0604020202020204" pitchFamily="34" charset="0"/>
              <a:buChar char="•"/>
            </a:pPr>
            <a:r>
              <a:rPr lang="nl-NL" dirty="0"/>
              <a:t>Degenen aan wie deze bevoegdheid in de statuten of bij overeenkomst met de rechtspersoon is </a:t>
            </a:r>
            <a:r>
              <a:rPr lang="nl-NL" dirty="0" smtClean="0"/>
              <a:t>gegeven</a:t>
            </a:r>
          </a:p>
          <a:p>
            <a:r>
              <a:rPr lang="nl-NL" dirty="0"/>
              <a:t>Houders van certificaten van aandelen? De rechtspersoon zelf?</a:t>
            </a:r>
          </a:p>
          <a:p>
            <a:pPr lvl="0"/>
            <a:endParaRPr lang="nl-NL" sz="2000" dirty="0"/>
          </a:p>
          <a:p>
            <a:endParaRPr lang="nl-NL" sz="2000" dirty="0"/>
          </a:p>
        </p:txBody>
      </p:sp>
    </p:spTree>
    <p:extLst>
      <p:ext uri="{BB962C8B-B14F-4D97-AF65-F5344CB8AC3E}">
        <p14:creationId xmlns:p14="http://schemas.microsoft.com/office/powerpoint/2010/main" val="2766535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2400" dirty="0" smtClean="0"/>
              <a:t>XIV</a:t>
            </a:r>
            <a:br>
              <a:rPr lang="nl-NL" sz="2400" dirty="0" smtClean="0"/>
            </a:br>
            <a:r>
              <a:rPr lang="nl-NL" sz="2400" dirty="0" smtClean="0"/>
              <a:t/>
            </a:r>
            <a:br>
              <a:rPr lang="nl-NL" sz="2400" dirty="0" smtClean="0"/>
            </a:br>
            <a:r>
              <a:rPr lang="nl-NL" sz="2400" dirty="0" smtClean="0"/>
              <a:t>Enquêterecht </a:t>
            </a:r>
            <a:r>
              <a:rPr lang="nl-NL" sz="2400" dirty="0"/>
              <a:t>- vervolg</a:t>
            </a:r>
            <a:br>
              <a:rPr lang="nl-NL" sz="2400" dirty="0"/>
            </a:br>
            <a:endParaRPr lang="nl-NL" sz="2400" dirty="0"/>
          </a:p>
        </p:txBody>
      </p:sp>
      <p:sp>
        <p:nvSpPr>
          <p:cNvPr id="3" name="Content Placeholder 2"/>
          <p:cNvSpPr>
            <a:spLocks noGrp="1"/>
          </p:cNvSpPr>
          <p:nvPr>
            <p:ph idx="1"/>
          </p:nvPr>
        </p:nvSpPr>
        <p:spPr>
          <a:xfrm>
            <a:off x="539552" y="2132856"/>
            <a:ext cx="8064896" cy="4320480"/>
          </a:xfrm>
        </p:spPr>
        <p:txBody>
          <a:bodyPr/>
          <a:lstStyle/>
          <a:p>
            <a:pPr marL="342900" lvl="0" indent="-342900">
              <a:buFont typeface="Arial" panose="020B0604020202020204" pitchFamily="34" charset="0"/>
              <a:buChar char="•"/>
            </a:pPr>
            <a:r>
              <a:rPr lang="nl-NL" dirty="0"/>
              <a:t>Bezwaren moeten eerst aan de rechtspersoon kenbaar zijn gemaakt met redelijke termijn om te reageren/maatregelen te nemen (art. 2:273 BW)</a:t>
            </a:r>
          </a:p>
          <a:p>
            <a:pPr marL="342900" lvl="0" indent="-342900">
              <a:buFont typeface="Arial" panose="020B0604020202020204" pitchFamily="34" charset="0"/>
              <a:buChar char="•"/>
            </a:pPr>
            <a:r>
              <a:rPr lang="nl-NL" dirty="0"/>
              <a:t>Hof wijst het verzoek slechts toe wanneer blijkt van gegronde redenen om aan een juist beleid te twijfelen (art. 2:274 lid 1 BW)</a:t>
            </a:r>
          </a:p>
          <a:p>
            <a:pPr marL="342900" lvl="0" indent="-342900">
              <a:buFont typeface="Arial" panose="020B0604020202020204" pitchFamily="34" charset="0"/>
              <a:buChar char="•"/>
            </a:pPr>
            <a:r>
              <a:rPr lang="nl-NL" dirty="0"/>
              <a:t>Hof kan verzoek afwijzen omdat het niet op redelijke gronden is gedaan:  het Hof </a:t>
            </a:r>
            <a:r>
              <a:rPr lang="nl-NL" i="1" dirty="0"/>
              <a:t>kan</a:t>
            </a:r>
            <a:r>
              <a:rPr lang="nl-NL" dirty="0"/>
              <a:t> in dat geval op verzoek van de rechtspersoon vergoeding toekennen wat betreft directe kosten (art. 2:274 lid 2 BW)</a:t>
            </a:r>
          </a:p>
          <a:p>
            <a:r>
              <a:rPr lang="nl-NL" dirty="0"/>
              <a:t> </a:t>
            </a:r>
          </a:p>
          <a:p>
            <a:endParaRPr lang="nl-NL" dirty="0"/>
          </a:p>
        </p:txBody>
      </p:sp>
    </p:spTree>
    <p:extLst>
      <p:ext uri="{BB962C8B-B14F-4D97-AF65-F5344CB8AC3E}">
        <p14:creationId xmlns:p14="http://schemas.microsoft.com/office/powerpoint/2010/main" val="747388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564904"/>
            <a:ext cx="8064895" cy="1512168"/>
          </a:xfrm>
        </p:spPr>
        <p:txBody>
          <a:bodyPr>
            <a:normAutofit fontScale="90000"/>
          </a:bodyPr>
          <a:lstStyle/>
          <a:p>
            <a:r>
              <a:rPr lang="nl-NL" sz="2700" dirty="0" smtClean="0"/>
              <a:t>XV</a:t>
            </a:r>
            <a:br>
              <a:rPr lang="nl-NL" sz="2700" dirty="0" smtClean="0"/>
            </a:br>
            <a:r>
              <a:rPr lang="nl-NL" sz="2700" dirty="0" smtClean="0"/>
              <a:t/>
            </a:r>
            <a:br>
              <a:rPr lang="nl-NL" sz="2700" dirty="0" smtClean="0"/>
            </a:br>
            <a:r>
              <a:rPr lang="nl-NL" sz="2700" dirty="0" smtClean="0"/>
              <a:t>Enquêterecht </a:t>
            </a:r>
            <a:r>
              <a:rPr lang="nl-NL" sz="2700" dirty="0"/>
              <a:t>- vervolg</a:t>
            </a:r>
            <a:br>
              <a:rPr lang="nl-NL" sz="2700" dirty="0"/>
            </a:br>
            <a:r>
              <a:rPr lang="nl-NL" sz="2700" dirty="0" smtClean="0"/>
              <a:t/>
            </a:r>
            <a:br>
              <a:rPr lang="nl-NL" sz="2700" dirty="0" smtClean="0"/>
            </a:br>
            <a:endParaRPr lang="nl-NL" sz="2700" dirty="0"/>
          </a:p>
        </p:txBody>
      </p:sp>
      <p:sp>
        <p:nvSpPr>
          <p:cNvPr id="3" name="Text Placeholder 2"/>
          <p:cNvSpPr>
            <a:spLocks noGrp="1"/>
          </p:cNvSpPr>
          <p:nvPr>
            <p:ph type="body" idx="1"/>
          </p:nvPr>
        </p:nvSpPr>
        <p:spPr>
          <a:xfrm>
            <a:off x="539553" y="3861049"/>
            <a:ext cx="8064894" cy="2304256"/>
          </a:xfrm>
        </p:spPr>
        <p:txBody>
          <a:bodyPr>
            <a:normAutofit/>
          </a:bodyPr>
          <a:lstStyle/>
          <a:p>
            <a:pPr marL="342900" lvl="0" indent="-342900">
              <a:buFont typeface="Arial" panose="020B0604020202020204" pitchFamily="34" charset="0"/>
              <a:buChar char="•"/>
            </a:pPr>
            <a:r>
              <a:rPr lang="nl-NL" dirty="0"/>
              <a:t>Toewijzing verzoek en benoeming onderzoekers (art. 2:274 BW)</a:t>
            </a:r>
          </a:p>
          <a:p>
            <a:pPr marL="342900" lvl="0" indent="-342900">
              <a:buFont typeface="Arial" panose="020B0604020202020204" pitchFamily="34" charset="0"/>
              <a:buChar char="•"/>
            </a:pPr>
            <a:r>
              <a:rPr lang="nl-NL" dirty="0"/>
              <a:t>Kosten van het onderzoek en zekerheid daarvoor (art. 2:274 lid 3 BW)</a:t>
            </a:r>
          </a:p>
          <a:p>
            <a:pPr marL="342900" lvl="0" indent="-342900">
              <a:buFont typeface="Arial" panose="020B0604020202020204" pitchFamily="34" charset="0"/>
              <a:buChar char="•"/>
            </a:pPr>
            <a:r>
              <a:rPr lang="nl-NL" dirty="0"/>
              <a:t>Aanwijzingen van het Hof aan de onderzoekers (art. 2:275 lid 1 BW)</a:t>
            </a:r>
          </a:p>
          <a:p>
            <a:endParaRPr lang="nl-NL" dirty="0"/>
          </a:p>
        </p:txBody>
      </p:sp>
    </p:spTree>
    <p:extLst>
      <p:ext uri="{BB962C8B-B14F-4D97-AF65-F5344CB8AC3E}">
        <p14:creationId xmlns:p14="http://schemas.microsoft.com/office/powerpoint/2010/main" val="3626922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2400" dirty="0" smtClean="0"/>
              <a:t>XVI</a:t>
            </a:r>
            <a:br>
              <a:rPr lang="nl-NL" sz="2400" dirty="0" smtClean="0"/>
            </a:br>
            <a:r>
              <a:rPr lang="nl-NL" sz="2400" dirty="0"/>
              <a:t/>
            </a:r>
            <a:br>
              <a:rPr lang="nl-NL" sz="2400" dirty="0"/>
            </a:br>
            <a:r>
              <a:rPr lang="nl-NL" sz="2400" dirty="0" smtClean="0"/>
              <a:t>Enquêterecht </a:t>
            </a:r>
            <a:r>
              <a:rPr lang="nl-NL" sz="2400" dirty="0"/>
              <a:t>- vervolg</a:t>
            </a:r>
            <a:br>
              <a:rPr lang="nl-NL" sz="2400" dirty="0"/>
            </a:br>
            <a:endParaRPr lang="nl-NL" sz="2400" dirty="0"/>
          </a:p>
        </p:txBody>
      </p:sp>
      <p:sp>
        <p:nvSpPr>
          <p:cNvPr id="3" name="Content Placeholder 2"/>
          <p:cNvSpPr>
            <a:spLocks noGrp="1"/>
          </p:cNvSpPr>
          <p:nvPr>
            <p:ph idx="1"/>
          </p:nvPr>
        </p:nvSpPr>
        <p:spPr>
          <a:xfrm>
            <a:off x="539552" y="2132856"/>
            <a:ext cx="8064896" cy="4320480"/>
          </a:xfrm>
        </p:spPr>
        <p:txBody>
          <a:bodyPr>
            <a:normAutofit fontScale="25000" lnSpcReduction="20000"/>
          </a:bodyPr>
          <a:lstStyle/>
          <a:p>
            <a:r>
              <a:rPr lang="nl-NL" sz="6400" dirty="0"/>
              <a:t>In iedere stand van een geding kan het Hof </a:t>
            </a:r>
            <a:r>
              <a:rPr lang="nl-NL" sz="6400" dirty="0" err="1"/>
              <a:t>desverzocht</a:t>
            </a:r>
            <a:r>
              <a:rPr lang="nl-NL" sz="6400" dirty="0"/>
              <a:t> een voorlopige voorziening treffen (art. 2:276 lid 1 BW). Het gaat om (art. 2:276 lid 3 BW</a:t>
            </a:r>
            <a:r>
              <a:rPr lang="nl-NL" sz="6400" dirty="0" smtClean="0"/>
              <a:t>):</a:t>
            </a:r>
            <a:r>
              <a:rPr lang="nl-NL" sz="6400" dirty="0"/>
              <a:t> </a:t>
            </a:r>
            <a:endParaRPr lang="nl-NL" sz="6400" dirty="0" smtClean="0"/>
          </a:p>
          <a:p>
            <a:pPr marL="342900" lvl="0" indent="-342900">
              <a:buFont typeface="Arial" panose="020B0604020202020204" pitchFamily="34" charset="0"/>
              <a:buChar char="•"/>
            </a:pPr>
            <a:r>
              <a:rPr lang="nl-NL" sz="6400" dirty="0" smtClean="0"/>
              <a:t>schorsing van de werking van een besluit van een orgaan van de rechtspersoon, dan wel een bevel om een besluit geheel of ten dele in te trekken, de uitvoering daarvan geheel of ten dele op te schorten of de gevolgen daarvan geheel of ten dele ongedaan te maken;</a:t>
            </a:r>
          </a:p>
          <a:p>
            <a:pPr marL="342900" lvl="0" indent="-342900">
              <a:buFont typeface="Arial" panose="020B0604020202020204" pitchFamily="34" charset="0"/>
              <a:buChar char="•"/>
            </a:pPr>
            <a:r>
              <a:rPr lang="nl-NL" sz="6400" dirty="0" smtClean="0"/>
              <a:t>schorsing </a:t>
            </a:r>
            <a:r>
              <a:rPr lang="nl-NL" sz="6400" dirty="0"/>
              <a:t>van een of meer bestuurders of commissarissen;</a:t>
            </a:r>
          </a:p>
          <a:p>
            <a:pPr marL="342900" lvl="0" indent="-342900">
              <a:buFont typeface="Arial" panose="020B0604020202020204" pitchFamily="34" charset="0"/>
              <a:buChar char="•"/>
            </a:pPr>
            <a:r>
              <a:rPr lang="nl-NL" sz="6400" dirty="0"/>
              <a:t>tijdelijke aanstelling van een of meer bestuurders of commissarissen, met of zonder toekenning van een ten laste van de rechtspersoon komende beloning;</a:t>
            </a:r>
          </a:p>
          <a:p>
            <a:pPr marL="342900" lvl="0" indent="-342900">
              <a:buFont typeface="Arial" panose="020B0604020202020204" pitchFamily="34" charset="0"/>
              <a:buChar char="•"/>
            </a:pPr>
            <a:r>
              <a:rPr lang="nl-NL" sz="6400" dirty="0"/>
              <a:t>tijdelijke afwijking van daarbij aangegeven bepalingen van de statuten, een vennootschappelijke overeenkomst als bedoeld in lid 3 van de </a:t>
            </a:r>
            <a:r>
              <a:rPr lang="nl-NL" sz="6400" dirty="0" err="1"/>
              <a:t>artt</a:t>
            </a:r>
            <a:r>
              <a:rPr lang="nl-NL" sz="6400" dirty="0"/>
              <a:t>. 2:127/227 BW of een reglement;</a:t>
            </a:r>
          </a:p>
          <a:p>
            <a:pPr marL="342900" lvl="0" indent="-342900">
              <a:buFont typeface="Arial" panose="020B0604020202020204" pitchFamily="34" charset="0"/>
              <a:buChar char="•"/>
            </a:pPr>
            <a:r>
              <a:rPr lang="nl-NL" sz="6400" dirty="0"/>
              <a:t>tijdelijke ontneming van stemrecht;</a:t>
            </a:r>
          </a:p>
          <a:p>
            <a:pPr marL="342900" lvl="0" indent="-342900">
              <a:buFont typeface="Arial" panose="020B0604020202020204" pitchFamily="34" charset="0"/>
              <a:buChar char="•"/>
            </a:pPr>
            <a:r>
              <a:rPr lang="nl-NL" sz="6400" dirty="0"/>
              <a:t>tijdelijke overgang van aandelen ten titel van beheer; en</a:t>
            </a:r>
          </a:p>
          <a:p>
            <a:pPr marL="342900" lvl="0" indent="-342900">
              <a:buFont typeface="Arial" panose="020B0604020202020204" pitchFamily="34" charset="0"/>
              <a:buChar char="•"/>
            </a:pPr>
            <a:r>
              <a:rPr lang="nl-NL" sz="6400" dirty="0"/>
              <a:t>een tot de rechtspersoon of andere persoon als bedoeld in art. 2:7 lid 1 BW gericht bevel om bepaalde handelingen te verrichten of na te laten.</a:t>
            </a:r>
          </a:p>
          <a:p>
            <a:r>
              <a:rPr lang="nl-NL" sz="6400" dirty="0"/>
              <a:t> </a:t>
            </a:r>
          </a:p>
          <a:p>
            <a:endParaRPr lang="nl-NL" dirty="0"/>
          </a:p>
        </p:txBody>
      </p:sp>
    </p:spTree>
    <p:extLst>
      <p:ext uri="{BB962C8B-B14F-4D97-AF65-F5344CB8AC3E}">
        <p14:creationId xmlns:p14="http://schemas.microsoft.com/office/powerpoint/2010/main" val="828793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836713"/>
            <a:ext cx="8064896" cy="1013224"/>
          </a:xfrm>
        </p:spPr>
        <p:txBody>
          <a:bodyPr>
            <a:noAutofit/>
          </a:bodyPr>
          <a:lstStyle/>
          <a:p>
            <a:r>
              <a:rPr lang="nl-NL" sz="2400" dirty="0" smtClean="0"/>
              <a:t>XVII</a:t>
            </a:r>
            <a:br>
              <a:rPr lang="nl-NL" sz="2400" dirty="0" smtClean="0"/>
            </a:br>
            <a:r>
              <a:rPr lang="nl-NL" sz="2400" dirty="0" smtClean="0"/>
              <a:t/>
            </a:r>
            <a:br>
              <a:rPr lang="nl-NL" sz="2400" dirty="0" smtClean="0"/>
            </a:br>
            <a:r>
              <a:rPr lang="nl-NL" sz="2400" dirty="0"/>
              <a:t>Enquêterecht - vervolg</a:t>
            </a:r>
            <a:br>
              <a:rPr lang="nl-NL" sz="2400" dirty="0"/>
            </a:br>
            <a:endParaRPr lang="nl-NL" sz="2400" dirty="0"/>
          </a:p>
        </p:txBody>
      </p:sp>
      <p:sp>
        <p:nvSpPr>
          <p:cNvPr id="3" name="Content Placeholder 2"/>
          <p:cNvSpPr>
            <a:spLocks noGrp="1"/>
          </p:cNvSpPr>
          <p:nvPr>
            <p:ph idx="1"/>
          </p:nvPr>
        </p:nvSpPr>
        <p:spPr>
          <a:xfrm>
            <a:off x="539552" y="1988840"/>
            <a:ext cx="8064896" cy="4464496"/>
          </a:xfrm>
        </p:spPr>
        <p:txBody>
          <a:bodyPr>
            <a:noAutofit/>
          </a:bodyPr>
          <a:lstStyle/>
          <a:p>
            <a:r>
              <a:rPr lang="nl-NL" sz="1400" dirty="0"/>
              <a:t>Enkele bepalingen inzake het onderzoek zelf.</a:t>
            </a:r>
          </a:p>
          <a:p>
            <a:r>
              <a:rPr lang="nl-NL" sz="1400" dirty="0"/>
              <a:t> </a:t>
            </a:r>
            <a:r>
              <a:rPr lang="nl-NL" sz="1400" dirty="0" smtClean="0"/>
              <a:t>Art</a:t>
            </a:r>
            <a:r>
              <a:rPr lang="nl-NL" sz="1400" dirty="0"/>
              <a:t>. 2:277 BW:</a:t>
            </a:r>
          </a:p>
          <a:p>
            <a:pPr marL="342900" lvl="0" indent="-342900">
              <a:buFont typeface="Arial" panose="020B0604020202020204" pitchFamily="34" charset="0"/>
              <a:buChar char="•"/>
            </a:pPr>
            <a:r>
              <a:rPr lang="nl-NL" sz="1400" dirty="0"/>
              <a:t>Verplichting tot medewerking (voormalige) bestuurders etc.</a:t>
            </a:r>
          </a:p>
          <a:p>
            <a:pPr marL="342900" lvl="0" indent="-342900">
              <a:buFont typeface="Arial" panose="020B0604020202020204" pitchFamily="34" charset="0"/>
              <a:buChar char="•"/>
            </a:pPr>
            <a:r>
              <a:rPr lang="nl-NL" sz="1400" dirty="0"/>
              <a:t>Toegang tot alle boeken, bescheiden en andere gegevensdragers</a:t>
            </a:r>
          </a:p>
          <a:p>
            <a:pPr marL="342900" lvl="0" indent="-342900">
              <a:buFont typeface="Arial" panose="020B0604020202020204" pitchFamily="34" charset="0"/>
              <a:buChar char="•"/>
            </a:pPr>
            <a:r>
              <a:rPr lang="nl-NL" sz="1400" dirty="0"/>
              <a:t>Hof kan bevelen geven (met dwangsom voor de rechtspersoon)</a:t>
            </a:r>
          </a:p>
          <a:p>
            <a:pPr marL="342900" lvl="0" indent="-342900">
              <a:buFont typeface="Arial" panose="020B0604020202020204" pitchFamily="34" charset="0"/>
              <a:buChar char="•"/>
            </a:pPr>
            <a:r>
              <a:rPr lang="nl-NL" sz="1400" dirty="0"/>
              <a:t>Relatieve geheimhoudingsplicht onderzoekers</a:t>
            </a:r>
          </a:p>
          <a:p>
            <a:r>
              <a:rPr lang="nl-NL" sz="1400" dirty="0"/>
              <a:t> </a:t>
            </a:r>
            <a:r>
              <a:rPr lang="nl-NL" sz="1400" dirty="0" smtClean="0"/>
              <a:t>Art</a:t>
            </a:r>
            <a:r>
              <a:rPr lang="nl-NL" sz="1400" dirty="0"/>
              <a:t>. 2:278 BW:</a:t>
            </a:r>
          </a:p>
          <a:p>
            <a:pPr marL="342900" lvl="0" indent="-342900">
              <a:buFont typeface="Arial" panose="020B0604020202020204" pitchFamily="34" charset="0"/>
              <a:buChar char="•"/>
            </a:pPr>
            <a:r>
              <a:rPr lang="nl-NL" sz="1400" dirty="0"/>
              <a:t>Onderzoekers maken een verslag dat ter griffie wordt gedeponeerd</a:t>
            </a:r>
          </a:p>
          <a:p>
            <a:pPr marL="342900" lvl="0" indent="-342900">
              <a:buFont typeface="Arial" panose="020B0604020202020204" pitchFamily="34" charset="0"/>
              <a:buChar char="•"/>
            </a:pPr>
            <a:r>
              <a:rPr lang="nl-NL" sz="1400" dirty="0"/>
              <a:t>Het verslag moet eerst in concept zijn voorgelegd aan de bestuurders van de rechtspersoon en aan de RvC als die er is</a:t>
            </a:r>
          </a:p>
          <a:p>
            <a:pPr marL="342900" lvl="0" indent="-342900">
              <a:buFont typeface="Arial" panose="020B0604020202020204" pitchFamily="34" charset="0"/>
              <a:buChar char="•"/>
            </a:pPr>
            <a:r>
              <a:rPr lang="nl-NL" sz="1400" dirty="0"/>
              <a:t>De onderzoekers moeten in het eindverslag gemotiveerd reageren op de gemaakte opmerkingen</a:t>
            </a:r>
          </a:p>
          <a:p>
            <a:pPr marL="342900" lvl="0" indent="-342900">
              <a:buFont typeface="Arial" panose="020B0604020202020204" pitchFamily="34" charset="0"/>
              <a:buChar char="•"/>
            </a:pPr>
            <a:r>
              <a:rPr lang="nl-NL" sz="1400" dirty="0"/>
              <a:t>Het Hof kan bepalen dat het verslag geheel of gedeeltelijk ter inzake ligt voor door het Hof aan te wijzen personen of voor een ieder</a:t>
            </a:r>
          </a:p>
          <a:p>
            <a:endParaRPr lang="nl-NL" sz="1400" dirty="0"/>
          </a:p>
        </p:txBody>
      </p:sp>
    </p:spTree>
    <p:extLst>
      <p:ext uri="{BB962C8B-B14F-4D97-AF65-F5344CB8AC3E}">
        <p14:creationId xmlns:p14="http://schemas.microsoft.com/office/powerpoint/2010/main" val="1003138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2400" dirty="0" smtClean="0"/>
              <a:t>XVIII</a:t>
            </a:r>
            <a:br>
              <a:rPr lang="nl-NL" sz="2400" dirty="0" smtClean="0"/>
            </a:br>
            <a:r>
              <a:rPr lang="nl-NL" sz="2400" dirty="0" smtClean="0"/>
              <a:t/>
            </a:r>
            <a:br>
              <a:rPr lang="nl-NL" sz="2400" dirty="0" smtClean="0"/>
            </a:br>
            <a:r>
              <a:rPr lang="nl-NL" sz="2400" dirty="0"/>
              <a:t>Enquêterecht - vervolg</a:t>
            </a:r>
            <a:br>
              <a:rPr lang="nl-NL" sz="2400" dirty="0"/>
            </a:br>
            <a:endParaRPr lang="nl-NL" sz="2400" dirty="0"/>
          </a:p>
        </p:txBody>
      </p:sp>
      <p:sp>
        <p:nvSpPr>
          <p:cNvPr id="3" name="Content Placeholder 2"/>
          <p:cNvSpPr>
            <a:spLocks noGrp="1"/>
          </p:cNvSpPr>
          <p:nvPr>
            <p:ph idx="1"/>
          </p:nvPr>
        </p:nvSpPr>
        <p:spPr>
          <a:xfrm>
            <a:off x="539552" y="2060848"/>
            <a:ext cx="8064896" cy="4392488"/>
          </a:xfrm>
        </p:spPr>
        <p:txBody>
          <a:bodyPr>
            <a:normAutofit fontScale="25000" lnSpcReduction="20000"/>
          </a:bodyPr>
          <a:lstStyle/>
          <a:p>
            <a:endParaRPr lang="nl-NL" dirty="0" smtClean="0"/>
          </a:p>
          <a:p>
            <a:r>
              <a:rPr lang="nl-NL" sz="8000" dirty="0" smtClean="0"/>
              <a:t>De </a:t>
            </a:r>
            <a:r>
              <a:rPr lang="nl-NL" sz="8000" dirty="0"/>
              <a:t>tweede fase: op verzoek kan het Hof vaststellen dat uit het verslag blijkt dat er sprake is geweest van wanbeleid (art. 2:282 lid 1 BW).</a:t>
            </a:r>
          </a:p>
          <a:p>
            <a:r>
              <a:rPr lang="nl-NL" sz="8000" dirty="0" smtClean="0"/>
              <a:t>Het </a:t>
            </a:r>
            <a:r>
              <a:rPr lang="nl-NL" sz="8000" dirty="0"/>
              <a:t>Hof kan vervolgens, op verzoek, een of meer voorzieningen treffen als het Hof op grond van de uitkomst van het onderzoek geboden acht (art. 2:282 lid 2 BW).</a:t>
            </a:r>
          </a:p>
          <a:p>
            <a:r>
              <a:rPr lang="nl-NL" sz="8000" dirty="0" smtClean="0"/>
              <a:t>Definitieve </a:t>
            </a:r>
            <a:r>
              <a:rPr lang="nl-NL" sz="8000" dirty="0"/>
              <a:t>voorzieningen (art. 2:283 BW):</a:t>
            </a:r>
          </a:p>
          <a:p>
            <a:pPr marL="342900" lvl="0" indent="-342900">
              <a:buFont typeface="Arial" panose="020B0604020202020204" pitchFamily="34" charset="0"/>
              <a:buChar char="•"/>
            </a:pPr>
            <a:r>
              <a:rPr lang="nl-NL" sz="8000" dirty="0"/>
              <a:t>De voorlopige voorzieningen van art. 2:276 lid 3 BW (of de verlenging daarvan)</a:t>
            </a:r>
          </a:p>
          <a:p>
            <a:pPr marL="342900" lvl="0" indent="-342900">
              <a:buFont typeface="Arial" panose="020B0604020202020204" pitchFamily="34" charset="0"/>
              <a:buChar char="•"/>
            </a:pPr>
            <a:r>
              <a:rPr lang="nl-NL" sz="8000" dirty="0"/>
              <a:t>De vernietiging van een besluit van een orgaan van de rechtspersoon</a:t>
            </a:r>
          </a:p>
          <a:p>
            <a:pPr marL="342900" lvl="0" indent="-342900">
              <a:buFont typeface="Arial" panose="020B0604020202020204" pitchFamily="34" charset="0"/>
              <a:buChar char="•"/>
            </a:pPr>
            <a:r>
              <a:rPr lang="nl-NL" sz="8000" dirty="0"/>
              <a:t>Het ontslag van een of meer bestuurders of commissarissen</a:t>
            </a:r>
          </a:p>
          <a:p>
            <a:pPr marL="342900" lvl="0" indent="-342900">
              <a:buFont typeface="Arial" panose="020B0604020202020204" pitchFamily="34" charset="0"/>
              <a:buChar char="•"/>
            </a:pPr>
            <a:r>
              <a:rPr lang="nl-NL" sz="8000" dirty="0"/>
              <a:t>Ontbinding of splitsing van de rechtspersoon</a:t>
            </a:r>
          </a:p>
          <a:p>
            <a:r>
              <a:rPr lang="nl-NL" sz="8000" dirty="0"/>
              <a:t> </a:t>
            </a:r>
          </a:p>
          <a:p>
            <a:r>
              <a:rPr lang="nl-NL" dirty="0"/>
              <a:t> </a:t>
            </a:r>
          </a:p>
          <a:p>
            <a:r>
              <a:rPr lang="nl-NL" dirty="0"/>
              <a:t> </a:t>
            </a:r>
          </a:p>
          <a:p>
            <a:endParaRPr lang="nl-NL" dirty="0"/>
          </a:p>
        </p:txBody>
      </p:sp>
    </p:spTree>
    <p:extLst>
      <p:ext uri="{BB962C8B-B14F-4D97-AF65-F5344CB8AC3E}">
        <p14:creationId xmlns:p14="http://schemas.microsoft.com/office/powerpoint/2010/main" val="3367024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37311"/>
            <a:ext cx="8064896" cy="1051529"/>
          </a:xfrm>
        </p:spPr>
        <p:txBody>
          <a:bodyPr>
            <a:noAutofit/>
          </a:bodyPr>
          <a:lstStyle/>
          <a:p>
            <a:r>
              <a:rPr lang="nl-NL" sz="2400" dirty="0" smtClean="0"/>
              <a:t>XIX</a:t>
            </a:r>
            <a:br>
              <a:rPr lang="nl-NL" sz="2400" dirty="0" smtClean="0"/>
            </a:br>
            <a:r>
              <a:rPr lang="nl-NL" sz="2400" dirty="0" smtClean="0"/>
              <a:t/>
            </a:r>
            <a:br>
              <a:rPr lang="nl-NL" sz="2400" dirty="0" smtClean="0"/>
            </a:br>
            <a:r>
              <a:rPr lang="nl-NL" sz="2400" dirty="0" smtClean="0"/>
              <a:t>Grensoverschrijdende </a:t>
            </a:r>
            <a:r>
              <a:rPr lang="nl-NL" sz="2400" dirty="0"/>
              <a:t>(</a:t>
            </a:r>
            <a:r>
              <a:rPr lang="nl-NL" sz="2400" i="1" dirty="0"/>
              <a:t>cross-border</a:t>
            </a:r>
            <a:r>
              <a:rPr lang="nl-NL" sz="2400" dirty="0"/>
              <a:t>) omzetting</a:t>
            </a:r>
            <a:br>
              <a:rPr lang="nl-NL" sz="2400" dirty="0"/>
            </a:br>
            <a:endParaRPr lang="nl-NL" sz="2400" dirty="0"/>
          </a:p>
        </p:txBody>
      </p:sp>
      <p:sp>
        <p:nvSpPr>
          <p:cNvPr id="3" name="Content Placeholder 2"/>
          <p:cNvSpPr>
            <a:spLocks noGrp="1"/>
          </p:cNvSpPr>
          <p:nvPr>
            <p:ph idx="1"/>
          </p:nvPr>
        </p:nvSpPr>
        <p:spPr>
          <a:xfrm>
            <a:off x="539552" y="2060848"/>
            <a:ext cx="8064896" cy="4392488"/>
          </a:xfrm>
        </p:spPr>
        <p:txBody>
          <a:bodyPr>
            <a:normAutofit fontScale="92500" lnSpcReduction="20000"/>
          </a:bodyPr>
          <a:lstStyle/>
          <a:p>
            <a:pPr marL="342900" lvl="0" indent="-342900">
              <a:buFont typeface="Arial" panose="020B0604020202020204" pitchFamily="34" charset="0"/>
              <a:buChar char="•"/>
            </a:pPr>
            <a:r>
              <a:rPr lang="nl-NL" dirty="0"/>
              <a:t>Omzetting in een buitenlandse rechtspersoon of omgekeerd werd vroeger zetelverplaatsing genoemd</a:t>
            </a:r>
          </a:p>
          <a:p>
            <a:pPr marL="342900" lvl="0" indent="-342900">
              <a:buFont typeface="Arial" panose="020B0604020202020204" pitchFamily="34" charset="0"/>
              <a:buChar char="•"/>
            </a:pPr>
            <a:r>
              <a:rPr lang="nl-NL" dirty="0"/>
              <a:t>De NV en BV kunnen door middel van omzetting </a:t>
            </a:r>
            <a:r>
              <a:rPr lang="nl-NL" dirty="0" err="1"/>
              <a:t>emigereren</a:t>
            </a:r>
            <a:r>
              <a:rPr lang="nl-NL" dirty="0"/>
              <a:t> (art. 2:304 lid 1 BW); de stichting alleen onder voorwaarden (art. 2:306 BW)</a:t>
            </a:r>
          </a:p>
          <a:p>
            <a:pPr marL="342900" lvl="0" indent="-342900">
              <a:buFont typeface="Arial" panose="020B0604020202020204" pitchFamily="34" charset="0"/>
              <a:buChar char="•"/>
            </a:pPr>
            <a:r>
              <a:rPr lang="nl-NL" dirty="0"/>
              <a:t>Bij emigratie: vereiste van persoonlijke aansprakelijkstelling door bestuurders en aandeelhouders is geschrapt</a:t>
            </a:r>
          </a:p>
          <a:p>
            <a:pPr marL="342900" lvl="0" indent="-342900">
              <a:buFont typeface="Arial" panose="020B0604020202020204" pitchFamily="34" charset="0"/>
              <a:buChar char="•"/>
            </a:pPr>
            <a:r>
              <a:rPr lang="nl-NL" dirty="0"/>
              <a:t>Eén uitzondering: ingeval de omzetting plaatsvindt zonder dat daarvan op voorhand officieel mededeling is gedaan (art. 2:304 lid 5 BW)</a:t>
            </a:r>
          </a:p>
          <a:p>
            <a:pPr marL="342900" lvl="0" indent="-342900">
              <a:buFont typeface="Arial" panose="020B0604020202020204" pitchFamily="34" charset="0"/>
              <a:buChar char="•"/>
            </a:pPr>
            <a:r>
              <a:rPr lang="nl-NL" dirty="0"/>
              <a:t>Introductie </a:t>
            </a:r>
            <a:r>
              <a:rPr lang="nl-NL" dirty="0" err="1"/>
              <a:t>verzetregeling</a:t>
            </a:r>
            <a:r>
              <a:rPr lang="nl-NL" dirty="0"/>
              <a:t> voor schuldeisers of contractuele wederpartijen (art. 2:305 BW)</a:t>
            </a:r>
          </a:p>
          <a:p>
            <a:pPr marL="342900" lvl="0" indent="-342900">
              <a:buFont typeface="Arial" panose="020B0604020202020204" pitchFamily="34" charset="0"/>
              <a:buChar char="•"/>
            </a:pPr>
            <a:r>
              <a:rPr lang="nl-NL" dirty="0"/>
              <a:t>Zie voor interregionale omzetting: </a:t>
            </a:r>
            <a:r>
              <a:rPr lang="nl-NL" i="1" dirty="0"/>
              <a:t>Grensoverschrijdende fusie en omzetting sinds 10-10-‘10</a:t>
            </a:r>
            <a:r>
              <a:rPr lang="nl-NL" dirty="0"/>
              <a:t>, </a:t>
            </a:r>
            <a:r>
              <a:rPr lang="nl-NL" dirty="0" err="1"/>
              <a:t>Caribisch</a:t>
            </a:r>
            <a:r>
              <a:rPr lang="nl-NL" dirty="0"/>
              <a:t> Juristenblad 4 (2013), blz. 3-9</a:t>
            </a:r>
          </a:p>
          <a:p>
            <a:r>
              <a:rPr lang="nl-NL" dirty="0"/>
              <a:t> </a:t>
            </a:r>
          </a:p>
          <a:p>
            <a:endParaRPr lang="nl-NL" dirty="0"/>
          </a:p>
        </p:txBody>
      </p:sp>
    </p:spTree>
    <p:extLst>
      <p:ext uri="{BB962C8B-B14F-4D97-AF65-F5344CB8AC3E}">
        <p14:creationId xmlns:p14="http://schemas.microsoft.com/office/powerpoint/2010/main" val="146402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nl-NL" sz="2400" dirty="0" smtClean="0"/>
              <a:t>II</a:t>
            </a:r>
            <a:br>
              <a:rPr lang="nl-NL" sz="2400" dirty="0" smtClean="0"/>
            </a:br>
            <a:r>
              <a:rPr lang="nl-NL" sz="2400" dirty="0" smtClean="0"/>
              <a:t/>
            </a:r>
            <a:br>
              <a:rPr lang="nl-NL" sz="2400" dirty="0" smtClean="0"/>
            </a:br>
            <a:r>
              <a:rPr lang="nl-NL" sz="2400" dirty="0" smtClean="0"/>
              <a:t>Algemene </a:t>
            </a:r>
            <a:r>
              <a:rPr lang="nl-NL" sz="2400" dirty="0"/>
              <a:t>bepalingen (Titel 1 Boek 2 BW)</a:t>
            </a:r>
            <a:br>
              <a:rPr lang="nl-NL" sz="2400" dirty="0"/>
            </a:br>
            <a:r>
              <a:rPr lang="nl-NL" sz="2400" dirty="0" smtClean="0"/>
              <a:t/>
            </a:r>
            <a:br>
              <a:rPr lang="nl-NL" sz="2400" dirty="0" smtClean="0"/>
            </a:br>
            <a:endParaRPr lang="nl-NL" sz="2400" dirty="0"/>
          </a:p>
        </p:txBody>
      </p:sp>
      <p:sp>
        <p:nvSpPr>
          <p:cNvPr id="5" name="Content Placeholder 4"/>
          <p:cNvSpPr>
            <a:spLocks noGrp="1"/>
          </p:cNvSpPr>
          <p:nvPr>
            <p:ph idx="1"/>
          </p:nvPr>
        </p:nvSpPr>
        <p:spPr/>
        <p:txBody>
          <a:bodyPr>
            <a:normAutofit/>
          </a:bodyPr>
          <a:lstStyle/>
          <a:p>
            <a:endParaRPr lang="nl-NL" dirty="0" smtClean="0"/>
          </a:p>
          <a:p>
            <a:pPr marL="342900" lvl="0" indent="-342900">
              <a:buFont typeface="Arial" panose="020B0604020202020204" pitchFamily="34" charset="0"/>
              <a:buChar char="•"/>
            </a:pPr>
            <a:r>
              <a:rPr lang="nl-NL" dirty="0"/>
              <a:t>Art. 2:1 lid 3 BW </a:t>
            </a:r>
            <a:r>
              <a:rPr lang="nl-NL" dirty="0">
                <a:sym typeface="Wingdings"/>
              </a:rPr>
              <a:t></a:t>
            </a:r>
            <a:r>
              <a:rPr lang="nl-NL" dirty="0"/>
              <a:t> vastlegging rangorde van hoog tot laag: </a:t>
            </a:r>
            <a:r>
              <a:rPr lang="nl-NL" dirty="0" smtClean="0"/>
              <a:t>wet</a:t>
            </a:r>
            <a:r>
              <a:rPr lang="nl-NL" dirty="0"/>
              <a:t>, statuten, vennootschappelijke overeenkomst en reglement</a:t>
            </a:r>
          </a:p>
          <a:p>
            <a:pPr marL="342900" lvl="0" indent="-342900">
              <a:buFont typeface="Arial" panose="020B0604020202020204" pitchFamily="34" charset="0"/>
              <a:buChar char="•"/>
            </a:pPr>
            <a:r>
              <a:rPr lang="nl-NL" dirty="0"/>
              <a:t>Art. 2:1 lid 4 BW </a:t>
            </a:r>
            <a:r>
              <a:rPr lang="nl-NL" dirty="0">
                <a:sym typeface="Wingdings"/>
              </a:rPr>
              <a:t></a:t>
            </a:r>
            <a:r>
              <a:rPr lang="nl-NL" dirty="0"/>
              <a:t> nietigheid bij strijd met hogere regeling</a:t>
            </a:r>
          </a:p>
          <a:p>
            <a:pPr marL="342900" lvl="0" indent="-342900">
              <a:buFont typeface="Arial" panose="020B0604020202020204" pitchFamily="34" charset="0"/>
              <a:buChar char="•"/>
            </a:pPr>
            <a:r>
              <a:rPr lang="nl-NL" dirty="0"/>
              <a:t>Art. 2:1 leden 5 en 6 </a:t>
            </a:r>
            <a:r>
              <a:rPr lang="nl-NL" dirty="0">
                <a:sym typeface="Wingdings"/>
              </a:rPr>
              <a:t></a:t>
            </a:r>
            <a:r>
              <a:rPr lang="nl-NL" dirty="0"/>
              <a:t> omschrijving statuten en reglement</a:t>
            </a:r>
          </a:p>
          <a:p>
            <a:pPr marL="342900" lvl="0" indent="-342900">
              <a:buFont typeface="Arial" panose="020B0604020202020204" pitchFamily="34" charset="0"/>
              <a:buChar char="•"/>
            </a:pPr>
            <a:r>
              <a:rPr lang="nl-NL" dirty="0"/>
              <a:t>Art. 2:10 BW </a:t>
            </a:r>
            <a:r>
              <a:rPr lang="nl-NL" dirty="0">
                <a:sym typeface="Wingdings"/>
              </a:rPr>
              <a:t></a:t>
            </a:r>
            <a:r>
              <a:rPr lang="nl-NL" dirty="0"/>
              <a:t> nieuwe regeling vertegenwoordiging</a:t>
            </a:r>
          </a:p>
          <a:p>
            <a:pPr marL="342900" indent="-342900">
              <a:buFont typeface="Arial" panose="020B0604020202020204" pitchFamily="34" charset="0"/>
              <a:buChar char="•"/>
            </a:pPr>
            <a:r>
              <a:rPr lang="nl-NL" dirty="0"/>
              <a:t>Art. 2:11 BW </a:t>
            </a:r>
            <a:r>
              <a:rPr lang="nl-NL" dirty="0">
                <a:sym typeface="Wingdings"/>
              </a:rPr>
              <a:t></a:t>
            </a:r>
            <a:r>
              <a:rPr lang="nl-NL" dirty="0"/>
              <a:t> nieuwe regeling tegenstrijdig belang sterk vereenvoudigd</a:t>
            </a:r>
          </a:p>
        </p:txBody>
      </p:sp>
    </p:spTree>
    <p:extLst>
      <p:ext uri="{BB962C8B-B14F-4D97-AF65-F5344CB8AC3E}">
        <p14:creationId xmlns:p14="http://schemas.microsoft.com/office/powerpoint/2010/main" val="14056449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2400" dirty="0" smtClean="0"/>
              <a:t>XX</a:t>
            </a:r>
            <a:br>
              <a:rPr lang="nl-NL" sz="2400" dirty="0" smtClean="0"/>
            </a:br>
            <a:r>
              <a:rPr lang="nl-NL" sz="2400" dirty="0" smtClean="0"/>
              <a:t/>
            </a:r>
            <a:br>
              <a:rPr lang="nl-NL" sz="2400" dirty="0" smtClean="0"/>
            </a:br>
            <a:r>
              <a:rPr lang="nl-NL" sz="2400" dirty="0" smtClean="0"/>
              <a:t>Grensoverschrijdende </a:t>
            </a:r>
            <a:r>
              <a:rPr lang="nl-NL" sz="2400" dirty="0"/>
              <a:t>(</a:t>
            </a:r>
            <a:r>
              <a:rPr lang="nl-NL" sz="2400" i="1" dirty="0"/>
              <a:t>cross-border</a:t>
            </a:r>
            <a:r>
              <a:rPr lang="nl-NL" sz="2400" dirty="0"/>
              <a:t>) fusie</a:t>
            </a:r>
          </a:p>
        </p:txBody>
      </p:sp>
      <p:sp>
        <p:nvSpPr>
          <p:cNvPr id="3" name="Content Placeholder 2"/>
          <p:cNvSpPr>
            <a:spLocks noGrp="1"/>
          </p:cNvSpPr>
          <p:nvPr>
            <p:ph idx="1"/>
          </p:nvPr>
        </p:nvSpPr>
        <p:spPr>
          <a:xfrm>
            <a:off x="539552" y="2060848"/>
            <a:ext cx="8064896" cy="4392488"/>
          </a:xfrm>
        </p:spPr>
        <p:txBody>
          <a:bodyPr/>
          <a:lstStyle/>
          <a:p>
            <a:pPr marL="342900" lvl="0" indent="-342900">
              <a:buFont typeface="Arial" panose="020B0604020202020204" pitchFamily="34" charset="0"/>
              <a:buChar char="•"/>
            </a:pPr>
            <a:r>
              <a:rPr lang="nl-NL" i="1" dirty="0" err="1" smtClean="0"/>
              <a:t>Inbound</a:t>
            </a:r>
            <a:r>
              <a:rPr lang="nl-NL" dirty="0" smtClean="0"/>
              <a:t> </a:t>
            </a:r>
            <a:r>
              <a:rPr lang="nl-NL" dirty="0"/>
              <a:t>fusie (immigratie) bestond al: buitenlandse rechtspersoon fuseert als verdwijnende rechtspersoon met een vergelijkbare rechtsvorm van Boek 2 BW (art. 2:323a BW)</a:t>
            </a:r>
          </a:p>
          <a:p>
            <a:pPr marL="342900" lvl="0" indent="-342900">
              <a:buFont typeface="Arial" panose="020B0604020202020204" pitchFamily="34" charset="0"/>
              <a:buChar char="•"/>
            </a:pPr>
            <a:r>
              <a:rPr lang="nl-NL" dirty="0"/>
              <a:t>Introductie van de </a:t>
            </a:r>
            <a:r>
              <a:rPr lang="nl-NL" i="1" dirty="0" err="1"/>
              <a:t>outbound</a:t>
            </a:r>
            <a:r>
              <a:rPr lang="nl-NL" dirty="0"/>
              <a:t> fusie (emigratie): rechtspersoon in de zin van Boek 2 BW als verdwijnende rechtspersoon fuseert met een verkrijgende rechtspersoon naar buitenlands recht (art. 2:323b BW)</a:t>
            </a:r>
          </a:p>
          <a:p>
            <a:pPr marL="342900" lvl="0" indent="-342900">
              <a:buFont typeface="Arial" panose="020B0604020202020204" pitchFamily="34" charset="0"/>
              <a:buChar char="•"/>
            </a:pPr>
            <a:r>
              <a:rPr lang="nl-NL" dirty="0"/>
              <a:t>Voorwaarde bij </a:t>
            </a:r>
            <a:r>
              <a:rPr lang="nl-NL" i="1" dirty="0" err="1"/>
              <a:t>inbound</a:t>
            </a:r>
            <a:r>
              <a:rPr lang="nl-NL" dirty="0"/>
              <a:t> en </a:t>
            </a:r>
            <a:r>
              <a:rPr lang="nl-NL" i="1" dirty="0" err="1"/>
              <a:t>outbound</a:t>
            </a:r>
            <a:r>
              <a:rPr lang="nl-NL" dirty="0"/>
              <a:t>: het recht dat die buitenlandse rechtspersoon beheerst mag zich niet tegen de fusie en de wijze waarop deze tot stand komt verzetten</a:t>
            </a:r>
          </a:p>
          <a:p>
            <a:endParaRPr lang="nl-NL" dirty="0"/>
          </a:p>
        </p:txBody>
      </p:sp>
    </p:spTree>
    <p:extLst>
      <p:ext uri="{BB962C8B-B14F-4D97-AF65-F5344CB8AC3E}">
        <p14:creationId xmlns:p14="http://schemas.microsoft.com/office/powerpoint/2010/main" val="1699107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2400" dirty="0" smtClean="0"/>
              <a:t>XXI</a:t>
            </a:r>
            <a:br>
              <a:rPr lang="nl-NL" sz="2400" dirty="0" smtClean="0"/>
            </a:br>
            <a:r>
              <a:rPr lang="nl-NL" sz="2400" dirty="0"/>
              <a:t/>
            </a:r>
            <a:br>
              <a:rPr lang="nl-NL" sz="2400" dirty="0"/>
            </a:br>
            <a:r>
              <a:rPr lang="nl-NL" sz="2400" dirty="0" smtClean="0"/>
              <a:t>De </a:t>
            </a:r>
            <a:r>
              <a:rPr lang="nl-NL" sz="2400" dirty="0"/>
              <a:t>personenvennootschap</a:t>
            </a:r>
            <a:br>
              <a:rPr lang="nl-NL" sz="2400" dirty="0"/>
            </a:br>
            <a:endParaRPr lang="nl-NL" sz="2400" dirty="0"/>
          </a:p>
        </p:txBody>
      </p:sp>
      <p:sp>
        <p:nvSpPr>
          <p:cNvPr id="3" name="Content Placeholder 2"/>
          <p:cNvSpPr>
            <a:spLocks noGrp="1"/>
          </p:cNvSpPr>
          <p:nvPr>
            <p:ph idx="1"/>
          </p:nvPr>
        </p:nvSpPr>
        <p:spPr>
          <a:xfrm>
            <a:off x="539552" y="2276872"/>
            <a:ext cx="8064896" cy="4176464"/>
          </a:xfrm>
        </p:spPr>
        <p:txBody>
          <a:bodyPr/>
          <a:lstStyle/>
          <a:p>
            <a:pPr marL="342900" lvl="0" indent="-342900">
              <a:buFont typeface="Arial" panose="020B0604020202020204" pitchFamily="34" charset="0"/>
              <a:buChar char="•"/>
            </a:pPr>
            <a:r>
              <a:rPr lang="nl-NL" dirty="0"/>
              <a:t>Grondige herziening: maatschap en VOF afgeschaft</a:t>
            </a:r>
          </a:p>
          <a:p>
            <a:pPr marL="342900" lvl="0" indent="-342900">
              <a:buFont typeface="Arial" panose="020B0604020202020204" pitchFamily="34" charset="0"/>
              <a:buChar char="•"/>
            </a:pPr>
            <a:r>
              <a:rPr lang="nl-NL" dirty="0"/>
              <a:t>Personenvennootschappen nu geregeld in één wetboek</a:t>
            </a:r>
          </a:p>
          <a:p>
            <a:pPr marL="342900" lvl="0" indent="-342900">
              <a:buFont typeface="Arial" panose="020B0604020202020204" pitchFamily="34" charset="0"/>
              <a:buChar char="•"/>
            </a:pPr>
            <a:r>
              <a:rPr lang="nl-NL" dirty="0"/>
              <a:t>Openbare vennootschap (art. 7:801 lid 1 BW)</a:t>
            </a:r>
          </a:p>
          <a:p>
            <a:pPr marL="342900" lvl="0" indent="-342900">
              <a:buFont typeface="Arial" panose="020B0604020202020204" pitchFamily="34" charset="0"/>
              <a:buChar char="•"/>
            </a:pPr>
            <a:r>
              <a:rPr lang="nl-NL" dirty="0"/>
              <a:t>Stille vennootschap (art. 7:801 lid 2 BW)</a:t>
            </a:r>
          </a:p>
          <a:p>
            <a:pPr marL="342900" lvl="0" indent="-342900">
              <a:buFont typeface="Arial" panose="020B0604020202020204" pitchFamily="34" charset="0"/>
              <a:buChar char="•"/>
            </a:pPr>
            <a:r>
              <a:rPr lang="nl-NL" dirty="0"/>
              <a:t>Commanditaire vennootschap (art. 7:836 lid1 BW)</a:t>
            </a:r>
          </a:p>
          <a:p>
            <a:r>
              <a:rPr lang="nl-NL" dirty="0"/>
              <a:t> </a:t>
            </a:r>
          </a:p>
          <a:p>
            <a:endParaRPr lang="nl-NL" dirty="0"/>
          </a:p>
        </p:txBody>
      </p:sp>
    </p:spTree>
    <p:extLst>
      <p:ext uri="{BB962C8B-B14F-4D97-AF65-F5344CB8AC3E}">
        <p14:creationId xmlns:p14="http://schemas.microsoft.com/office/powerpoint/2010/main" val="2222686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2400" dirty="0" smtClean="0"/>
              <a:t>XXII</a:t>
            </a:r>
            <a:br>
              <a:rPr lang="nl-NL" sz="2400" dirty="0" smtClean="0"/>
            </a:br>
            <a:r>
              <a:rPr lang="nl-NL" sz="2400" dirty="0"/>
              <a:t/>
            </a:r>
            <a:br>
              <a:rPr lang="nl-NL" sz="2400" dirty="0"/>
            </a:br>
            <a:r>
              <a:rPr lang="nl-NL" sz="2400" dirty="0" smtClean="0"/>
              <a:t>De </a:t>
            </a:r>
            <a:r>
              <a:rPr lang="nl-NL" sz="2400" dirty="0"/>
              <a:t>personenvennootschap - vervolg</a:t>
            </a:r>
            <a:br>
              <a:rPr lang="nl-NL" sz="2400" dirty="0"/>
            </a:br>
            <a:endParaRPr lang="nl-NL" sz="2400" dirty="0"/>
          </a:p>
        </p:txBody>
      </p:sp>
      <p:sp>
        <p:nvSpPr>
          <p:cNvPr id="3" name="Content Placeholder 2"/>
          <p:cNvSpPr>
            <a:spLocks noGrp="1"/>
          </p:cNvSpPr>
          <p:nvPr>
            <p:ph idx="1"/>
          </p:nvPr>
        </p:nvSpPr>
        <p:spPr/>
        <p:txBody>
          <a:bodyPr>
            <a:normAutofit fontScale="25000" lnSpcReduction="20000"/>
          </a:bodyPr>
          <a:lstStyle/>
          <a:p>
            <a:pPr marL="342900" lvl="0" indent="-342900">
              <a:buFont typeface="Arial" panose="020B0604020202020204" pitchFamily="34" charset="0"/>
              <a:buChar char="•"/>
            </a:pPr>
            <a:endParaRPr lang="nl-NL" sz="6200" dirty="0" smtClean="0"/>
          </a:p>
          <a:p>
            <a:pPr marL="342900" lvl="0" indent="-342900">
              <a:buFont typeface="Arial" panose="020B0604020202020204" pitchFamily="34" charset="0"/>
              <a:buChar char="•"/>
            </a:pPr>
            <a:r>
              <a:rPr lang="nl-NL" sz="8800" dirty="0" smtClean="0"/>
              <a:t>Openbare </a:t>
            </a:r>
            <a:r>
              <a:rPr lang="nl-NL" sz="8800" dirty="0"/>
              <a:t>vennootschap als aan drie cumulatieve criteria is voldaan: (i) beroep of bedrijf; (ii) voor derden op duidelijk kenbare wijze naar buiten optreden en (iii) optreden onder een door haar als zodanig gevoerde naam</a:t>
            </a:r>
          </a:p>
          <a:p>
            <a:pPr marL="342900" lvl="0" indent="-342900">
              <a:buFont typeface="Arial" panose="020B0604020202020204" pitchFamily="34" charset="0"/>
              <a:buChar char="•"/>
            </a:pPr>
            <a:r>
              <a:rPr lang="nl-NL" sz="8800" dirty="0"/>
              <a:t>Stille vennootschap: elke personenvennootschap die niet aan alle drie de criteria voldoet</a:t>
            </a:r>
          </a:p>
          <a:p>
            <a:pPr marL="342900" lvl="0" indent="-342900">
              <a:buFont typeface="Arial" panose="020B0604020202020204" pitchFamily="34" charset="0"/>
              <a:buChar char="•"/>
            </a:pPr>
            <a:r>
              <a:rPr lang="nl-NL" sz="8800" dirty="0"/>
              <a:t>Commanditaire vennootschap: als zodanig optredende openbare vennootschap die naast één of meer gewone vennoten, ook één of meer commanditaire vennoten heeft</a:t>
            </a:r>
          </a:p>
          <a:p>
            <a:pPr marL="342900" lvl="0" indent="-342900">
              <a:buFont typeface="Arial" panose="020B0604020202020204" pitchFamily="34" charset="0"/>
              <a:buChar char="•"/>
            </a:pPr>
            <a:r>
              <a:rPr lang="nl-NL" sz="8800" dirty="0"/>
              <a:t>Commanditaire vennoot: (i) mag arbeid inbrengen, maar moet (daarnaast) geld en/of genot van goederen inbrengen én (ii) moet zijn uitgesloten van de bevoegdheid rechtshandelingen te verrichten (art. 7:836 lid 2 BW)</a:t>
            </a:r>
          </a:p>
          <a:p>
            <a:r>
              <a:rPr lang="nl-NL" sz="8800" dirty="0"/>
              <a:t> </a:t>
            </a:r>
          </a:p>
          <a:p>
            <a:r>
              <a:rPr lang="nl-NL" sz="5000" dirty="0"/>
              <a:t> </a:t>
            </a:r>
          </a:p>
          <a:p>
            <a:endParaRPr lang="nl-NL" dirty="0"/>
          </a:p>
        </p:txBody>
      </p:sp>
    </p:spTree>
    <p:extLst>
      <p:ext uri="{BB962C8B-B14F-4D97-AF65-F5344CB8AC3E}">
        <p14:creationId xmlns:p14="http://schemas.microsoft.com/office/powerpoint/2010/main" val="3551794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2400" dirty="0" smtClean="0"/>
              <a:t>XXIII</a:t>
            </a:r>
            <a:br>
              <a:rPr lang="nl-NL" sz="2400" dirty="0" smtClean="0"/>
            </a:br>
            <a:r>
              <a:rPr lang="nl-NL" sz="2400" dirty="0" smtClean="0"/>
              <a:t/>
            </a:r>
            <a:br>
              <a:rPr lang="nl-NL" sz="2400" dirty="0" smtClean="0"/>
            </a:br>
            <a:r>
              <a:rPr lang="nl-NL" sz="2400" dirty="0"/>
              <a:t>De personenvennootschap - vervolg</a:t>
            </a:r>
            <a:br>
              <a:rPr lang="nl-NL" sz="2400" dirty="0"/>
            </a:br>
            <a:endParaRPr lang="nl-NL" sz="2400" dirty="0"/>
          </a:p>
        </p:txBody>
      </p:sp>
      <p:sp>
        <p:nvSpPr>
          <p:cNvPr id="3" name="Content Placeholder 2"/>
          <p:cNvSpPr>
            <a:spLocks noGrp="1"/>
          </p:cNvSpPr>
          <p:nvPr>
            <p:ph idx="1"/>
          </p:nvPr>
        </p:nvSpPr>
        <p:spPr>
          <a:xfrm>
            <a:off x="539552" y="2060848"/>
            <a:ext cx="8064896" cy="4392488"/>
          </a:xfrm>
        </p:spPr>
        <p:txBody>
          <a:bodyPr/>
          <a:lstStyle/>
          <a:p>
            <a:pPr marL="342900" lvl="0" indent="-342900">
              <a:buFont typeface="Arial" panose="020B0604020202020204" pitchFamily="34" charset="0"/>
              <a:buChar char="•"/>
            </a:pPr>
            <a:r>
              <a:rPr lang="nl-NL" dirty="0"/>
              <a:t>Vennoten van een </a:t>
            </a:r>
            <a:r>
              <a:rPr lang="nl-NL" u="sng" dirty="0"/>
              <a:t>openbare vennootschap</a:t>
            </a:r>
            <a:r>
              <a:rPr lang="nl-NL" dirty="0"/>
              <a:t> zijn hoofdelijk verbonden voor de verbintenissen (art. 7:813 BW)</a:t>
            </a:r>
          </a:p>
          <a:p>
            <a:pPr marL="342900" lvl="0" indent="-342900">
              <a:buFont typeface="Arial" panose="020B0604020202020204" pitchFamily="34" charset="0"/>
              <a:buChar char="•"/>
            </a:pPr>
            <a:r>
              <a:rPr lang="nl-NL" dirty="0"/>
              <a:t>Vennoten van een </a:t>
            </a:r>
            <a:r>
              <a:rPr lang="nl-NL" u="sng" dirty="0"/>
              <a:t>stille vennootschap</a:t>
            </a:r>
            <a:r>
              <a:rPr lang="nl-NL" dirty="0"/>
              <a:t> zijn ieder voor een gelijk deel verbonden, tenzij in de overeenkomst met de derde is bepaald dat zij voor ongelijke delen of hoofdelijk verbonden zijn (art. 7:813 lid 3 BW).</a:t>
            </a:r>
          </a:p>
          <a:p>
            <a:pPr marL="342900" lvl="0" indent="-342900">
              <a:buFont typeface="Arial" panose="020B0604020202020204" pitchFamily="34" charset="0"/>
              <a:buChar char="•"/>
            </a:pPr>
            <a:r>
              <a:rPr lang="nl-NL" dirty="0"/>
              <a:t>De </a:t>
            </a:r>
            <a:r>
              <a:rPr lang="nl-NL" u="sng" dirty="0"/>
              <a:t>commanditaire vennoot</a:t>
            </a:r>
            <a:r>
              <a:rPr lang="nl-NL" dirty="0"/>
              <a:t> deelt niet verder in het verlies dan het bedrag </a:t>
            </a:r>
            <a:r>
              <a:rPr lang="nl-NL" dirty="0" smtClean="0"/>
              <a:t>dat </a:t>
            </a:r>
            <a:r>
              <a:rPr lang="nl-NL" dirty="0"/>
              <a:t>hij heeft ingebracht of moet inbrengen (art. 7:836a BW)</a:t>
            </a:r>
          </a:p>
          <a:p>
            <a:endParaRPr lang="nl-NL" dirty="0"/>
          </a:p>
        </p:txBody>
      </p:sp>
    </p:spTree>
    <p:extLst>
      <p:ext uri="{BB962C8B-B14F-4D97-AF65-F5344CB8AC3E}">
        <p14:creationId xmlns:p14="http://schemas.microsoft.com/office/powerpoint/2010/main" val="30713067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80728"/>
            <a:ext cx="8064896" cy="1008112"/>
          </a:xfrm>
        </p:spPr>
        <p:txBody>
          <a:bodyPr>
            <a:noAutofit/>
          </a:bodyPr>
          <a:lstStyle/>
          <a:p>
            <a:r>
              <a:rPr lang="nl-NL" sz="2400" dirty="0" smtClean="0"/>
              <a:t>XXIV</a:t>
            </a:r>
            <a:br>
              <a:rPr lang="nl-NL" sz="2400" dirty="0" smtClean="0"/>
            </a:br>
            <a:r>
              <a:rPr lang="nl-NL" sz="2400" dirty="0" smtClean="0"/>
              <a:t/>
            </a:r>
            <a:br>
              <a:rPr lang="nl-NL" sz="2400" dirty="0" smtClean="0"/>
            </a:br>
            <a:r>
              <a:rPr lang="nl-NL" sz="2400" dirty="0"/>
              <a:t>De personenvennootschap - vervolg</a:t>
            </a:r>
            <a:br>
              <a:rPr lang="nl-NL" sz="2400" dirty="0"/>
            </a:br>
            <a:endParaRPr lang="nl-NL" sz="2400" dirty="0"/>
          </a:p>
        </p:txBody>
      </p:sp>
      <p:sp>
        <p:nvSpPr>
          <p:cNvPr id="3" name="Content Placeholder 2"/>
          <p:cNvSpPr>
            <a:spLocks noGrp="1"/>
          </p:cNvSpPr>
          <p:nvPr>
            <p:ph idx="1"/>
          </p:nvPr>
        </p:nvSpPr>
        <p:spPr>
          <a:xfrm>
            <a:off x="539552" y="2636912"/>
            <a:ext cx="8064896" cy="3816424"/>
          </a:xfrm>
        </p:spPr>
        <p:txBody>
          <a:bodyPr/>
          <a:lstStyle/>
          <a:p>
            <a:pPr marL="342900" lvl="0" indent="-342900">
              <a:buFont typeface="Arial" panose="020B0604020202020204" pitchFamily="34" charset="0"/>
              <a:buChar char="•"/>
            </a:pPr>
            <a:r>
              <a:rPr lang="nl-NL" dirty="0"/>
              <a:t>Continuïteit vennootschap bij uittreding vennoot is uitgangspunt</a:t>
            </a:r>
          </a:p>
          <a:p>
            <a:pPr marL="342900" lvl="0" indent="-342900">
              <a:buFont typeface="Arial" panose="020B0604020202020204" pitchFamily="34" charset="0"/>
              <a:buChar char="•"/>
            </a:pPr>
            <a:r>
              <a:rPr lang="nl-NL" dirty="0"/>
              <a:t>Relatieve ontbinding (art. 7:818 lid 1 BW)</a:t>
            </a:r>
          </a:p>
          <a:p>
            <a:pPr marL="342900" lvl="0" indent="-342900">
              <a:buFont typeface="Arial" panose="020B0604020202020204" pitchFamily="34" charset="0"/>
              <a:buChar char="•"/>
            </a:pPr>
            <a:r>
              <a:rPr lang="nl-NL" dirty="0"/>
              <a:t>Goederenrechtelijke afwikkeling uittreding (art. 7:821 BW)</a:t>
            </a:r>
          </a:p>
          <a:p>
            <a:pPr marL="342900" lvl="0" indent="-342900">
              <a:buFont typeface="Arial" panose="020B0604020202020204" pitchFamily="34" charset="0"/>
              <a:buChar char="•"/>
            </a:pPr>
            <a:r>
              <a:rPr lang="nl-NL" dirty="0"/>
              <a:t>Opvolging door erfgenaam/erfgenamen (art. 7:822 BW)</a:t>
            </a:r>
          </a:p>
          <a:p>
            <a:r>
              <a:rPr lang="nl-NL" dirty="0"/>
              <a:t> </a:t>
            </a:r>
          </a:p>
          <a:p>
            <a:endParaRPr lang="nl-NL" dirty="0"/>
          </a:p>
        </p:txBody>
      </p:sp>
    </p:spTree>
    <p:extLst>
      <p:ext uri="{BB962C8B-B14F-4D97-AF65-F5344CB8AC3E}">
        <p14:creationId xmlns:p14="http://schemas.microsoft.com/office/powerpoint/2010/main" val="4330858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2400" dirty="0" smtClean="0"/>
              <a:t>XXV</a:t>
            </a:r>
            <a:br>
              <a:rPr lang="nl-NL" sz="2400" dirty="0" smtClean="0"/>
            </a:br>
            <a:r>
              <a:rPr lang="nl-NL" sz="2400" dirty="0" smtClean="0"/>
              <a:t/>
            </a:r>
            <a:br>
              <a:rPr lang="nl-NL" sz="2400" dirty="0" smtClean="0"/>
            </a:br>
            <a:r>
              <a:rPr lang="nl-NL" sz="2400" dirty="0"/>
              <a:t>De personenvennootschap – vervolg</a:t>
            </a:r>
            <a:br>
              <a:rPr lang="nl-NL" sz="2400" dirty="0"/>
            </a:br>
            <a:endParaRPr lang="nl-NL" sz="2400" dirty="0"/>
          </a:p>
        </p:txBody>
      </p:sp>
      <p:sp>
        <p:nvSpPr>
          <p:cNvPr id="3" name="Content Placeholder 2"/>
          <p:cNvSpPr>
            <a:spLocks noGrp="1"/>
          </p:cNvSpPr>
          <p:nvPr>
            <p:ph idx="1"/>
          </p:nvPr>
        </p:nvSpPr>
        <p:spPr>
          <a:xfrm>
            <a:off x="539552" y="2132856"/>
            <a:ext cx="8064896" cy="4320480"/>
          </a:xfrm>
        </p:spPr>
        <p:txBody>
          <a:bodyPr>
            <a:normAutofit fontScale="77500" lnSpcReduction="20000"/>
          </a:bodyPr>
          <a:lstStyle/>
          <a:p>
            <a:pPr marL="342900" lvl="0" indent="-342900">
              <a:buFont typeface="Arial" panose="020B0604020202020204" pitchFamily="34" charset="0"/>
              <a:buChar char="•"/>
            </a:pPr>
            <a:r>
              <a:rPr lang="nl-NL" sz="2600" dirty="0"/>
              <a:t>Omzetting openbare vennootschap in NV of BV (art. 7:832 lid1 BW)</a:t>
            </a:r>
          </a:p>
          <a:p>
            <a:pPr marL="342900" lvl="0" indent="-342900">
              <a:buFont typeface="Arial" panose="020B0604020202020204" pitchFamily="34" charset="0"/>
              <a:buChar char="•"/>
            </a:pPr>
            <a:r>
              <a:rPr lang="nl-NL" sz="2600" dirty="0"/>
              <a:t>Notariële akte van omzetting vereist (art . 7:832 lid 3 BW)</a:t>
            </a:r>
          </a:p>
          <a:p>
            <a:pPr marL="342900" lvl="0" indent="-342900">
              <a:buFont typeface="Arial" panose="020B0604020202020204" pitchFamily="34" charset="0"/>
              <a:buChar char="•"/>
            </a:pPr>
            <a:r>
              <a:rPr lang="nl-NL" sz="2600" dirty="0"/>
              <a:t>Omzettingsbalans moet aan de akte worden gehecht (art. 7:833 lid 1 BW)</a:t>
            </a:r>
          </a:p>
          <a:p>
            <a:pPr marL="342900" lvl="0" indent="-342900">
              <a:buFont typeface="Arial" panose="020B0604020202020204" pitchFamily="34" charset="0"/>
              <a:buChar char="•"/>
            </a:pPr>
            <a:r>
              <a:rPr lang="nl-NL" sz="2600" dirty="0"/>
              <a:t>Door omzetting wordt de openbare vennootschap ontbonden (art. 7:834 lid 1 BW)</a:t>
            </a:r>
          </a:p>
          <a:p>
            <a:pPr marL="342900" lvl="0" indent="-342900">
              <a:buFont typeface="Arial" panose="020B0604020202020204" pitchFamily="34" charset="0"/>
              <a:buChar char="•"/>
            </a:pPr>
            <a:r>
              <a:rPr lang="nl-NL" sz="2600" dirty="0"/>
              <a:t>Bijzondere regeling aansprakelijkheid vennoten die aandeelhouder worden (art. 7:834 lid 3 BW)</a:t>
            </a:r>
          </a:p>
          <a:p>
            <a:pPr marL="342900" lvl="0" indent="-342900">
              <a:buFont typeface="Arial" panose="020B0604020202020204" pitchFamily="34" charset="0"/>
              <a:buChar char="•"/>
            </a:pPr>
            <a:r>
              <a:rPr lang="nl-NL" sz="2600" dirty="0"/>
              <a:t>Aansprakelijkheid oude schulden blijft bestaan (art. 7:834 lid 4 BW)</a:t>
            </a:r>
          </a:p>
          <a:p>
            <a:r>
              <a:rPr lang="nl-NL" sz="2600" dirty="0"/>
              <a:t> </a:t>
            </a:r>
          </a:p>
          <a:p>
            <a:r>
              <a:rPr lang="nl-NL" sz="2600" dirty="0"/>
              <a:t> </a:t>
            </a:r>
          </a:p>
          <a:p>
            <a:r>
              <a:rPr lang="nl-NL" dirty="0"/>
              <a:t> </a:t>
            </a:r>
          </a:p>
          <a:p>
            <a:endParaRPr lang="nl-NL" dirty="0"/>
          </a:p>
        </p:txBody>
      </p:sp>
    </p:spTree>
    <p:extLst>
      <p:ext uri="{BB962C8B-B14F-4D97-AF65-F5344CB8AC3E}">
        <p14:creationId xmlns:p14="http://schemas.microsoft.com/office/powerpoint/2010/main" val="29768427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el 15"/>
          <p:cNvSpPr>
            <a:spLocks noGrp="1"/>
          </p:cNvSpPr>
          <p:nvPr>
            <p:ph type="title"/>
          </p:nvPr>
        </p:nvSpPr>
        <p:spPr/>
        <p:txBody>
          <a:bodyPr>
            <a:normAutofit/>
          </a:bodyPr>
          <a:lstStyle/>
          <a:p>
            <a:r>
              <a:rPr lang="nl-NL" sz="2800" dirty="0" smtClean="0"/>
              <a:t>SPIGT DUTCH CARIBBEAN</a:t>
            </a:r>
            <a:endParaRPr lang="nl-NL" sz="2800" dirty="0"/>
          </a:p>
        </p:txBody>
      </p:sp>
      <p:sp>
        <p:nvSpPr>
          <p:cNvPr id="17" name="Tijdelijke aanduiding voor inhoud 16"/>
          <p:cNvSpPr>
            <a:spLocks noGrp="1"/>
          </p:cNvSpPr>
          <p:nvPr>
            <p:ph sz="half" idx="1"/>
          </p:nvPr>
        </p:nvSpPr>
        <p:spPr>
          <a:xfrm>
            <a:off x="1475656" y="1849936"/>
            <a:ext cx="3020144" cy="3307257"/>
          </a:xfrm>
        </p:spPr>
        <p:txBody>
          <a:bodyPr>
            <a:normAutofit/>
          </a:bodyPr>
          <a:lstStyle/>
          <a:p>
            <a:pPr>
              <a:spcBef>
                <a:spcPts val="0"/>
              </a:spcBef>
            </a:pPr>
            <a:r>
              <a:rPr lang="en-US" sz="2000" b="1" dirty="0" smtClean="0">
                <a:solidFill>
                  <a:schemeClr val="bg2"/>
                </a:solidFill>
                <a:latin typeface="Corbel" panose="020B0503020204020204" pitchFamily="34" charset="0"/>
              </a:rPr>
              <a:t>KAREL </a:t>
            </a:r>
            <a:r>
              <a:rPr lang="en-US" sz="2000" b="1" dirty="0">
                <a:solidFill>
                  <a:schemeClr val="bg2"/>
                </a:solidFill>
                <a:latin typeface="Corbel" panose="020B0503020204020204" pitchFamily="34" charset="0"/>
              </a:rPr>
              <a:t>FRIELINK</a:t>
            </a:r>
          </a:p>
          <a:p>
            <a:pPr>
              <a:spcBef>
                <a:spcPts val="0"/>
              </a:spcBef>
            </a:pPr>
            <a:r>
              <a:rPr lang="en-US" sz="1600" b="1" dirty="0" err="1">
                <a:solidFill>
                  <a:schemeClr val="bg2"/>
                </a:solidFill>
                <a:latin typeface="Corbel" panose="020B0503020204020204" pitchFamily="34" charset="0"/>
              </a:rPr>
              <a:t>Advocaat</a:t>
            </a:r>
            <a:r>
              <a:rPr lang="en-US" sz="1600" b="1" dirty="0">
                <a:solidFill>
                  <a:schemeClr val="bg2"/>
                </a:solidFill>
                <a:latin typeface="Corbel" panose="020B0503020204020204" pitchFamily="34" charset="0"/>
              </a:rPr>
              <a:t>/ Partner</a:t>
            </a:r>
            <a:br>
              <a:rPr lang="en-US" sz="1600" b="1" dirty="0">
                <a:solidFill>
                  <a:schemeClr val="bg2"/>
                </a:solidFill>
                <a:latin typeface="Corbel" panose="020B0503020204020204" pitchFamily="34" charset="0"/>
              </a:rPr>
            </a:br>
            <a:r>
              <a:rPr lang="en-US" sz="1600" b="1" dirty="0" smtClean="0">
                <a:solidFill>
                  <a:schemeClr val="bg2"/>
                </a:solidFill>
                <a:latin typeface="Corbel" panose="020B0503020204020204" pitchFamily="34" charset="0"/>
              </a:rPr>
              <a:t>t</a:t>
            </a:r>
            <a:r>
              <a:rPr lang="en-US" sz="1600" b="1" dirty="0">
                <a:solidFill>
                  <a:schemeClr val="bg2"/>
                </a:solidFill>
                <a:latin typeface="Corbel" panose="020B0503020204020204" pitchFamily="34" charset="0"/>
              </a:rPr>
              <a:t>: +5999 </a:t>
            </a:r>
            <a:r>
              <a:rPr lang="en-US" sz="1600" b="1" dirty="0" smtClean="0">
                <a:solidFill>
                  <a:schemeClr val="bg2"/>
                </a:solidFill>
                <a:latin typeface="Corbel" panose="020B0503020204020204" pitchFamily="34" charset="0"/>
              </a:rPr>
              <a:t>4618700</a:t>
            </a:r>
          </a:p>
          <a:p>
            <a:pPr>
              <a:spcBef>
                <a:spcPts val="0"/>
              </a:spcBef>
            </a:pPr>
            <a:r>
              <a:rPr lang="en-US" sz="1600" b="1" dirty="0" smtClean="0">
                <a:solidFill>
                  <a:schemeClr val="bg2"/>
                </a:solidFill>
                <a:latin typeface="Corbel" panose="020B0503020204020204" pitchFamily="34" charset="0"/>
              </a:rPr>
              <a:t>e</a:t>
            </a:r>
            <a:r>
              <a:rPr lang="en-US" sz="1600" b="1" dirty="0">
                <a:solidFill>
                  <a:schemeClr val="bg2"/>
                </a:solidFill>
                <a:latin typeface="Corbel" panose="020B0503020204020204" pitchFamily="34" charset="0"/>
              </a:rPr>
              <a:t>:</a:t>
            </a:r>
            <a:r>
              <a:rPr lang="en-US" sz="1600" b="1" dirty="0">
                <a:solidFill>
                  <a:srgbClr val="000000"/>
                </a:solidFill>
                <a:latin typeface="Corbel" panose="020B0503020204020204" pitchFamily="34" charset="0"/>
              </a:rPr>
              <a:t> </a:t>
            </a:r>
            <a:r>
              <a:rPr lang="en-US" sz="1600" b="1" dirty="0" smtClean="0">
                <a:solidFill>
                  <a:srgbClr val="000000"/>
                </a:solidFill>
                <a:latin typeface="Corbel" panose="020B0503020204020204" pitchFamily="34" charset="0"/>
                <a:hlinkClick r:id="rId2"/>
              </a:rPr>
              <a:t>karel.frielink@spigtdc.com</a:t>
            </a:r>
            <a:endParaRPr lang="en-US" sz="1600" b="1" dirty="0">
              <a:solidFill>
                <a:srgbClr val="000000"/>
              </a:solidFill>
              <a:latin typeface="Corbel" panose="020B0503020204020204" pitchFamily="34" charset="0"/>
            </a:endParaRPr>
          </a:p>
          <a:p>
            <a:endParaRPr lang="nl-NL" dirty="0"/>
          </a:p>
        </p:txBody>
      </p:sp>
      <p:sp>
        <p:nvSpPr>
          <p:cNvPr id="18" name="Tijdelijke aanduiding voor inhoud 17"/>
          <p:cNvSpPr>
            <a:spLocks noGrp="1"/>
          </p:cNvSpPr>
          <p:nvPr>
            <p:ph sz="half" idx="2"/>
          </p:nvPr>
        </p:nvSpPr>
        <p:spPr>
          <a:xfrm>
            <a:off x="5508104" y="1849936"/>
            <a:ext cx="3096344" cy="3307257"/>
          </a:xfrm>
        </p:spPr>
        <p:txBody>
          <a:bodyPr/>
          <a:lstStyle/>
          <a:p>
            <a:pPr>
              <a:spcBef>
                <a:spcPts val="0"/>
              </a:spcBef>
            </a:pPr>
            <a:r>
              <a:rPr lang="nl-NL" sz="1600" b="1" dirty="0" smtClean="0"/>
              <a:t>Op </a:t>
            </a:r>
            <a:r>
              <a:rPr lang="en-US" sz="1600" b="1" i="1" dirty="0" err="1" smtClean="0"/>
              <a:t>Karel’s</a:t>
            </a:r>
            <a:r>
              <a:rPr lang="en-US" sz="1600" b="1" i="1" dirty="0" smtClean="0"/>
              <a:t> </a:t>
            </a:r>
            <a:r>
              <a:rPr lang="en-US" sz="1600" b="1" i="1" dirty="0"/>
              <a:t>Legal Blog</a:t>
            </a:r>
            <a:r>
              <a:rPr lang="en-US" sz="1600" b="1" dirty="0"/>
              <a:t> </a:t>
            </a:r>
            <a:endParaRPr lang="en-US" sz="1600" b="1" dirty="0" smtClean="0"/>
          </a:p>
          <a:p>
            <a:pPr>
              <a:spcBef>
                <a:spcPts val="0"/>
              </a:spcBef>
            </a:pPr>
            <a:r>
              <a:rPr lang="en-US" sz="1600" b="1" u="sng" dirty="0" smtClean="0">
                <a:solidFill>
                  <a:srgbClr val="FF0000"/>
                </a:solidFill>
              </a:rPr>
              <a:t>(</a:t>
            </a:r>
            <a:r>
              <a:rPr lang="en-US" sz="1600" b="1" u="sng" dirty="0" smtClean="0">
                <a:solidFill>
                  <a:srgbClr val="FF0000"/>
                </a:solidFill>
                <a:hlinkClick r:id="rId3"/>
              </a:rPr>
              <a:t>http</a:t>
            </a:r>
            <a:r>
              <a:rPr lang="en-US" sz="1600" b="1" u="sng" dirty="0" smtClean="0">
                <a:solidFill>
                  <a:srgbClr val="FF0000"/>
                </a:solidFill>
                <a:hlinkClick r:id="rId3"/>
              </a:rPr>
              <a:t>://</a:t>
            </a:r>
            <a:r>
              <a:rPr lang="en-US" sz="1600" b="1" u="sng" dirty="0" smtClean="0">
                <a:solidFill>
                  <a:srgbClr val="FF0000"/>
                </a:solidFill>
                <a:hlinkClick r:id="rId3"/>
              </a:rPr>
              <a:t>www.curacao-law.com</a:t>
            </a:r>
            <a:r>
              <a:rPr lang="en-US" sz="1600" b="1" u="sng" dirty="0" smtClean="0">
                <a:solidFill>
                  <a:srgbClr val="FF0000"/>
                </a:solidFill>
              </a:rPr>
              <a:t>)</a:t>
            </a:r>
            <a:endParaRPr lang="nl-NL" sz="1600" b="1" dirty="0">
              <a:solidFill>
                <a:srgbClr val="FF0000"/>
              </a:solidFill>
            </a:endParaRPr>
          </a:p>
          <a:p>
            <a:pPr>
              <a:spcBef>
                <a:spcPts val="0"/>
              </a:spcBef>
            </a:pPr>
            <a:r>
              <a:rPr lang="nl-NL" sz="1600" b="1" dirty="0" smtClean="0"/>
              <a:t>Wordt </a:t>
            </a:r>
            <a:r>
              <a:rPr lang="nl-NL" sz="1600" b="1" dirty="0" smtClean="0"/>
              <a:t>uitvoerig verhaald over het recht van het </a:t>
            </a:r>
            <a:r>
              <a:rPr lang="nl-NL" sz="1600" b="1" dirty="0" err="1" smtClean="0"/>
              <a:t>caribische</a:t>
            </a:r>
            <a:r>
              <a:rPr lang="nl-NL" sz="1600" b="1" dirty="0" smtClean="0"/>
              <a:t> deel van het koninkrijk. </a:t>
            </a:r>
            <a:endParaRPr lang="nl-NL" sz="1600" b="1" dirty="0" smtClean="0"/>
          </a:p>
          <a:p>
            <a:pPr>
              <a:spcBef>
                <a:spcPts val="0"/>
              </a:spcBef>
            </a:pPr>
            <a:r>
              <a:rPr lang="nl-NL" sz="1600" b="1" dirty="0" smtClean="0"/>
              <a:t>Voor </a:t>
            </a:r>
            <a:r>
              <a:rPr lang="nl-NL" sz="1600" b="1" dirty="0" smtClean="0"/>
              <a:t>vragen en opmerkingen:</a:t>
            </a:r>
          </a:p>
          <a:p>
            <a:pPr>
              <a:spcBef>
                <a:spcPts val="0"/>
              </a:spcBef>
            </a:pPr>
            <a:r>
              <a:rPr lang="en-US" sz="1600" b="1" dirty="0">
                <a:solidFill>
                  <a:srgbClr val="000000"/>
                </a:solidFill>
                <a:latin typeface="Corbel" panose="020B0503020204020204" pitchFamily="34" charset="0"/>
                <a:hlinkClick r:id="rId2"/>
              </a:rPr>
              <a:t>karel.frielink@spigtdc.com</a:t>
            </a:r>
            <a:endParaRPr lang="en-US" sz="1600" b="1" dirty="0">
              <a:solidFill>
                <a:srgbClr val="000000"/>
              </a:solidFill>
              <a:latin typeface="Corbel" panose="020B0503020204020204" pitchFamily="34" charset="0"/>
            </a:endParaRPr>
          </a:p>
          <a:p>
            <a:endParaRPr lang="nl-NL" dirty="0"/>
          </a:p>
          <a:p>
            <a:endParaRPr lang="nl-NL" dirty="0"/>
          </a:p>
        </p:txBody>
      </p:sp>
      <p:pic>
        <p:nvPicPr>
          <p:cNvPr id="10" name="Picture Placeholder 9"/>
          <p:cNvPicPr>
            <a:picLocks noGrp="1" noChangeAspect="1" noChangeArrowheads="1"/>
          </p:cNvPicPr>
          <p:nvPr>
            <p:ph type="pic" sz="quarter" idx="13"/>
          </p:nvPr>
        </p:nvPicPr>
        <p:blipFill>
          <a:blip r:embed="rId4"/>
          <a:srcRect l="1184" r="1184"/>
          <a:stretch>
            <a:fillRect/>
          </a:stretch>
        </p:blipFill>
        <p:spPr bwMode="auto">
          <a:xfrm>
            <a:off x="586727" y="1849937"/>
            <a:ext cx="816921" cy="1291032"/>
          </a:xfrm>
          <a:prstGeom prst="rect">
            <a:avLst/>
          </a:prstGeom>
          <a:noFill/>
          <a:ln w="9525">
            <a:noFill/>
            <a:miter lim="800000"/>
            <a:headEnd/>
            <a:tailEnd/>
          </a:ln>
        </p:spPr>
      </p:pic>
    </p:spTree>
    <p:extLst>
      <p:ext uri="{BB962C8B-B14F-4D97-AF65-F5344CB8AC3E}">
        <p14:creationId xmlns:p14="http://schemas.microsoft.com/office/powerpoint/2010/main" val="521162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37311"/>
            <a:ext cx="8064896" cy="1123537"/>
          </a:xfrm>
        </p:spPr>
        <p:txBody>
          <a:bodyPr>
            <a:noAutofit/>
          </a:bodyPr>
          <a:lstStyle/>
          <a:p>
            <a:r>
              <a:rPr lang="nl-NL" sz="2400" dirty="0"/>
              <a:t> </a:t>
            </a:r>
            <a:r>
              <a:rPr lang="nl-NL" sz="2400" dirty="0" smtClean="0"/>
              <a:t>III</a:t>
            </a:r>
            <a:r>
              <a:rPr lang="nl-NL" sz="2400" dirty="0"/>
              <a:t/>
            </a:r>
            <a:br>
              <a:rPr lang="nl-NL" sz="2400" dirty="0"/>
            </a:br>
            <a:r>
              <a:rPr lang="nl-NL" sz="2400" dirty="0"/>
              <a:t> </a:t>
            </a:r>
            <a:br>
              <a:rPr lang="nl-NL" sz="2400" dirty="0"/>
            </a:br>
            <a:r>
              <a:rPr lang="nl-NL" sz="2400" dirty="0" smtClean="0"/>
              <a:t> </a:t>
            </a:r>
            <a:r>
              <a:rPr lang="nl-NL" sz="2400" dirty="0"/>
              <a:t>Algemene bepalingen (Titel 1 Boek 2 BW) - vervolg</a:t>
            </a:r>
            <a:br>
              <a:rPr lang="nl-NL" sz="2400" dirty="0"/>
            </a:br>
            <a:r>
              <a:rPr lang="nl-NL" sz="2400" dirty="0"/>
              <a:t/>
            </a:r>
            <a:br>
              <a:rPr lang="nl-NL" sz="2400" dirty="0"/>
            </a:br>
            <a:endParaRPr lang="nl-NL" sz="2400" dirty="0"/>
          </a:p>
        </p:txBody>
      </p:sp>
      <p:sp>
        <p:nvSpPr>
          <p:cNvPr id="4" name="Content Placeholder 3"/>
          <p:cNvSpPr>
            <a:spLocks noGrp="1"/>
          </p:cNvSpPr>
          <p:nvPr>
            <p:ph idx="1"/>
          </p:nvPr>
        </p:nvSpPr>
        <p:spPr>
          <a:xfrm>
            <a:off x="539552" y="2060848"/>
            <a:ext cx="8064896" cy="4392488"/>
          </a:xfrm>
        </p:spPr>
        <p:txBody>
          <a:bodyPr>
            <a:normAutofit fontScale="25000" lnSpcReduction="20000"/>
          </a:bodyPr>
          <a:lstStyle/>
          <a:p>
            <a:pPr marL="342900" lvl="0" indent="-342900">
              <a:buFont typeface="Arial" panose="020B0604020202020204" pitchFamily="34" charset="0"/>
              <a:buChar char="•"/>
            </a:pPr>
            <a:r>
              <a:rPr lang="nl-NL" sz="8800" dirty="0" smtClean="0"/>
              <a:t>Art</a:t>
            </a:r>
            <a:r>
              <a:rPr lang="nl-NL" sz="8800" dirty="0"/>
              <a:t>. 2:13 BW </a:t>
            </a:r>
            <a:r>
              <a:rPr lang="nl-NL" sz="8800" dirty="0">
                <a:sym typeface="Wingdings"/>
              </a:rPr>
              <a:t></a:t>
            </a:r>
            <a:r>
              <a:rPr lang="nl-NL" sz="8800" dirty="0"/>
              <a:t> statutaire uitsluiting beroep op doeloverschrijding bij de stichting niet meer mogelijk / bij andere rechtspersonen: algemene vergadering mag besluit bevestigen of afstand van de mogelijkheid van beroep doen / vervaltermijn van 6 maanden is vervallen</a:t>
            </a:r>
          </a:p>
          <a:p>
            <a:pPr marL="342900" lvl="0" indent="-342900">
              <a:buFont typeface="Arial" panose="020B0604020202020204" pitchFamily="34" charset="0"/>
              <a:buChar char="•"/>
            </a:pPr>
            <a:r>
              <a:rPr lang="nl-NL" sz="8800" dirty="0"/>
              <a:t>Art. 2:16 BW </a:t>
            </a:r>
            <a:r>
              <a:rPr lang="nl-NL" sz="8800" dirty="0">
                <a:sym typeface="Wingdings"/>
              </a:rPr>
              <a:t></a:t>
            </a:r>
            <a:r>
              <a:rPr lang="nl-NL" sz="8800" dirty="0"/>
              <a:t> regeling bestuurdersaansprakelijkheid bij faillissement is verbeterd</a:t>
            </a:r>
          </a:p>
          <a:p>
            <a:pPr marL="342900" lvl="0" indent="-342900">
              <a:buFont typeface="Arial" panose="020B0604020202020204" pitchFamily="34" charset="0"/>
              <a:buChar char="•"/>
            </a:pPr>
            <a:r>
              <a:rPr lang="nl-NL" sz="8800" dirty="0"/>
              <a:t>Art. 2:19 lid 1 BW </a:t>
            </a:r>
            <a:r>
              <a:rPr lang="nl-NL" sz="8800" dirty="0">
                <a:sym typeface="Wingdings"/>
              </a:rPr>
              <a:t></a:t>
            </a:r>
            <a:r>
              <a:rPr lang="nl-NL" sz="8800" dirty="0"/>
              <a:t> verbod om commissarissen aan te stellen naast een ‘</a:t>
            </a:r>
            <a:r>
              <a:rPr lang="nl-NL" sz="8800" i="1" dirty="0" err="1"/>
              <a:t>one</a:t>
            </a:r>
            <a:r>
              <a:rPr lang="nl-NL" sz="8800" i="1" dirty="0"/>
              <a:t>-tier board</a:t>
            </a:r>
            <a:r>
              <a:rPr lang="nl-NL" sz="8800" dirty="0"/>
              <a:t>’ geschrapt</a:t>
            </a:r>
          </a:p>
          <a:p>
            <a:pPr marL="342900" lvl="0" indent="-342900">
              <a:buFont typeface="Arial" panose="020B0604020202020204" pitchFamily="34" charset="0"/>
              <a:buChar char="•"/>
            </a:pPr>
            <a:r>
              <a:rPr lang="nl-NL" sz="8800" dirty="0"/>
              <a:t>Art. 2:19 lid 3 BW </a:t>
            </a:r>
            <a:r>
              <a:rPr lang="nl-NL" sz="8800" dirty="0">
                <a:sym typeface="Wingdings"/>
              </a:rPr>
              <a:t></a:t>
            </a:r>
            <a:r>
              <a:rPr lang="nl-NL" sz="8800" dirty="0"/>
              <a:t> commissarissen die rechtspersoon zijn worden op beperkte schaal toegelaten</a:t>
            </a:r>
          </a:p>
          <a:p>
            <a:pPr marL="342900" lvl="0" indent="-342900">
              <a:buFont typeface="Arial" panose="020B0604020202020204" pitchFamily="34" charset="0"/>
              <a:buChar char="•"/>
            </a:pPr>
            <a:r>
              <a:rPr lang="nl-NL" sz="8800" dirty="0"/>
              <a:t>Art. 2:36 lid 1 BW </a:t>
            </a:r>
            <a:r>
              <a:rPr lang="nl-NL" sz="8800" dirty="0">
                <a:sym typeface="Wingdings"/>
              </a:rPr>
              <a:t></a:t>
            </a:r>
            <a:r>
              <a:rPr lang="nl-NL" sz="8800" dirty="0"/>
              <a:t> mogelijkheid opgenomen om gebruik van elektronische communicatiemiddelen te beperken</a:t>
            </a:r>
          </a:p>
          <a:p>
            <a:r>
              <a:rPr lang="nl-NL" sz="8000" dirty="0"/>
              <a:t> </a:t>
            </a:r>
          </a:p>
          <a:p>
            <a:endParaRPr lang="nl-NL" dirty="0"/>
          </a:p>
          <a:p>
            <a:r>
              <a:rPr lang="nl-NL" dirty="0"/>
              <a:t> </a:t>
            </a:r>
          </a:p>
          <a:p>
            <a:endParaRPr lang="nl-NL" dirty="0"/>
          </a:p>
        </p:txBody>
      </p:sp>
    </p:spTree>
    <p:extLst>
      <p:ext uri="{BB962C8B-B14F-4D97-AF65-F5344CB8AC3E}">
        <p14:creationId xmlns:p14="http://schemas.microsoft.com/office/powerpoint/2010/main" val="3347333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2400" dirty="0" smtClean="0"/>
              <a:t>IV</a:t>
            </a:r>
            <a:r>
              <a:rPr lang="nl-NL" sz="2400" dirty="0"/>
              <a:t/>
            </a:r>
            <a:br>
              <a:rPr lang="nl-NL" sz="2400" dirty="0"/>
            </a:br>
            <a:r>
              <a:rPr lang="nl-NL" sz="2400" dirty="0"/>
              <a:t> </a:t>
            </a:r>
            <a:br>
              <a:rPr lang="nl-NL" sz="2400" dirty="0"/>
            </a:br>
            <a:r>
              <a:rPr lang="nl-NL" sz="2400" dirty="0"/>
              <a:t>Jaarrekeningregime grote rechtspersoon</a:t>
            </a:r>
            <a:br>
              <a:rPr lang="nl-NL" sz="2400" dirty="0"/>
            </a:br>
            <a:endParaRPr lang="nl-NL" sz="2400" dirty="0"/>
          </a:p>
        </p:txBody>
      </p:sp>
      <p:sp>
        <p:nvSpPr>
          <p:cNvPr id="3" name="Tijdelijke aanduiding voor inhoud 2"/>
          <p:cNvSpPr>
            <a:spLocks noGrp="1"/>
          </p:cNvSpPr>
          <p:nvPr>
            <p:ph idx="1"/>
          </p:nvPr>
        </p:nvSpPr>
        <p:spPr/>
        <p:txBody>
          <a:bodyPr>
            <a:noAutofit/>
          </a:bodyPr>
          <a:lstStyle/>
          <a:p>
            <a:pPr marL="285750" lvl="0" indent="-285750">
              <a:buFont typeface="Arial" panose="020B0604020202020204" pitchFamily="34" charset="0"/>
              <a:buChar char="•"/>
            </a:pPr>
            <a:r>
              <a:rPr lang="nl-NL" dirty="0"/>
              <a:t>Regeling gold reeds voor de grote NV als aan bepaalde criteria is voldaan (art. 2:119 lid 2 BW): dat blijft zo</a:t>
            </a:r>
          </a:p>
          <a:p>
            <a:pPr marL="285750" lvl="0" indent="-285750">
              <a:buFont typeface="Arial" panose="020B0604020202020204" pitchFamily="34" charset="0"/>
              <a:buChar char="•"/>
            </a:pPr>
            <a:r>
              <a:rPr lang="nl-NL" dirty="0"/>
              <a:t>De regeling gold reeds voor de NV met een onafhankelijke Raad van Commissarissen (art. 2:143 lid 1 BW): dat blijft zo</a:t>
            </a:r>
          </a:p>
          <a:p>
            <a:pPr marL="285750" lvl="0" indent="-285750">
              <a:buFont typeface="Arial" panose="020B0604020202020204" pitchFamily="34" charset="0"/>
              <a:buChar char="•"/>
            </a:pPr>
            <a:r>
              <a:rPr lang="nl-NL" dirty="0"/>
              <a:t>De regeling gold voor (de gewone) NV en BV ingeval van vrijwillige toepassing (</a:t>
            </a:r>
            <a:r>
              <a:rPr lang="nl-NL" dirty="0" err="1"/>
              <a:t>artt</a:t>
            </a:r>
            <a:r>
              <a:rPr lang="nl-NL" dirty="0"/>
              <a:t>. 2:119 lid 3 en 2:219 BW): dat blijft zo</a:t>
            </a:r>
          </a:p>
          <a:p>
            <a:pPr marL="285750" lvl="0" indent="-285750">
              <a:buFont typeface="Arial" panose="020B0604020202020204" pitchFamily="34" charset="0"/>
              <a:buChar char="•"/>
            </a:pPr>
            <a:r>
              <a:rPr lang="nl-NL" dirty="0"/>
              <a:t>Geldt nu ook voor grote stichting met een onderneming (art. 2:58 BW), de grote vereniging met een onderneming (art. 2:89 lid 3 BW), de coöperatie en de onderlinge waarborgmaatschappij (art. 2:94 lid 7 BW).</a:t>
            </a:r>
          </a:p>
        </p:txBody>
      </p:sp>
    </p:spTree>
    <p:extLst>
      <p:ext uri="{BB962C8B-B14F-4D97-AF65-F5344CB8AC3E}">
        <p14:creationId xmlns:p14="http://schemas.microsoft.com/office/powerpoint/2010/main" val="1915598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2400" dirty="0" smtClean="0"/>
              <a:t>V</a:t>
            </a:r>
            <a:r>
              <a:rPr lang="nl-NL" sz="2400" dirty="0"/>
              <a:t/>
            </a:r>
            <a:br>
              <a:rPr lang="nl-NL" sz="2400" dirty="0"/>
            </a:br>
            <a:r>
              <a:rPr lang="nl-NL" sz="2400" dirty="0"/>
              <a:t> </a:t>
            </a:r>
            <a:br>
              <a:rPr lang="nl-NL" sz="2400" dirty="0"/>
            </a:br>
            <a:r>
              <a:rPr lang="nl-NL" sz="2400" dirty="0"/>
              <a:t>Jaarrekeningregime grote rechtspersoon - vervolg</a:t>
            </a:r>
            <a:br>
              <a:rPr lang="nl-NL" sz="2400" dirty="0"/>
            </a:br>
            <a:r>
              <a:rPr lang="nl-NL" sz="2400" dirty="0"/>
              <a:t/>
            </a:r>
            <a:br>
              <a:rPr lang="nl-NL" sz="2400" dirty="0"/>
            </a:br>
            <a:endParaRPr lang="nl-NL" sz="2400" dirty="0"/>
          </a:p>
        </p:txBody>
      </p:sp>
      <p:sp>
        <p:nvSpPr>
          <p:cNvPr id="3" name="Tijdelijke aanduiding voor inhoud 2"/>
          <p:cNvSpPr>
            <a:spLocks noGrp="1"/>
          </p:cNvSpPr>
          <p:nvPr>
            <p:ph idx="1"/>
          </p:nvPr>
        </p:nvSpPr>
        <p:spPr>
          <a:xfrm>
            <a:off x="539552" y="1927373"/>
            <a:ext cx="8064896" cy="3805883"/>
          </a:xfrm>
        </p:spPr>
        <p:txBody>
          <a:bodyPr>
            <a:noAutofit/>
          </a:bodyPr>
          <a:lstStyle/>
          <a:p>
            <a:pPr marL="342900" lvl="0" indent="-342900">
              <a:buFont typeface="Arial" panose="020B0604020202020204" pitchFamily="34" charset="0"/>
              <a:buChar char="•"/>
            </a:pPr>
            <a:r>
              <a:rPr lang="nl-NL" sz="2000" dirty="0"/>
              <a:t>De criteria: minimaal 20 fulltime werknemers, waarde activa </a:t>
            </a:r>
            <a:r>
              <a:rPr lang="nl-NL" sz="2000" dirty="0" smtClean="0"/>
              <a:t>minimaal </a:t>
            </a:r>
            <a:r>
              <a:rPr lang="nl-NL" sz="2000" dirty="0"/>
              <a:t>ANG 5 miljoen en een netto-omzet van minimaal ANG 10 miljoen</a:t>
            </a:r>
          </a:p>
          <a:p>
            <a:pPr marL="342900" lvl="0" indent="-342900">
              <a:buFont typeface="Arial" panose="020B0604020202020204" pitchFamily="34" charset="0"/>
              <a:buChar char="•"/>
            </a:pPr>
            <a:r>
              <a:rPr lang="nl-NL" sz="2000" dirty="0"/>
              <a:t>De regeling is van toepassing verklaard op de vereniging en stichting waaraan een onderneming is verbonden: dus is het bijzondere regime nu van toepassing op alle commerciële rechtspersonen als aan de criteria is voldaan</a:t>
            </a:r>
          </a:p>
          <a:p>
            <a:pPr marL="342900" lvl="0" indent="-342900">
              <a:buFont typeface="Arial" panose="020B0604020202020204" pitchFamily="34" charset="0"/>
              <a:buChar char="•"/>
            </a:pPr>
            <a:r>
              <a:rPr lang="nl-NL" sz="2000" dirty="0"/>
              <a:t>Gevolgen toepassing van dit regime: onder andere striktere regels inzake de jaarrekening (jaarrekening moet worden opgesteld volgens de door de </a:t>
            </a:r>
            <a:r>
              <a:rPr lang="nl-NL" sz="2000" i="1" dirty="0"/>
              <a:t>International Accounting Standards Board</a:t>
            </a:r>
            <a:r>
              <a:rPr lang="nl-NL" sz="2000" dirty="0"/>
              <a:t> vastgestelde normen; art. 2:120 BW); inzagerecht belanghebbenden inzake de jaarrekening; bestuur moet een jaarverslag opstellen</a:t>
            </a:r>
          </a:p>
        </p:txBody>
      </p:sp>
    </p:spTree>
    <p:extLst>
      <p:ext uri="{BB962C8B-B14F-4D97-AF65-F5344CB8AC3E}">
        <p14:creationId xmlns:p14="http://schemas.microsoft.com/office/powerpoint/2010/main" val="33773735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492896"/>
            <a:ext cx="8064895" cy="1440160"/>
          </a:xfrm>
        </p:spPr>
        <p:txBody>
          <a:bodyPr>
            <a:normAutofit/>
          </a:bodyPr>
          <a:lstStyle/>
          <a:p>
            <a:r>
              <a:rPr lang="nl-NL" sz="2400" dirty="0" smtClean="0"/>
              <a:t>VI</a:t>
            </a:r>
            <a:r>
              <a:rPr lang="nl-NL" sz="2400" dirty="0"/>
              <a:t/>
            </a:r>
            <a:br>
              <a:rPr lang="nl-NL" sz="2400" dirty="0"/>
            </a:br>
            <a:r>
              <a:rPr lang="nl-NL" sz="2400" dirty="0"/>
              <a:t> </a:t>
            </a:r>
            <a:br>
              <a:rPr lang="nl-NL" sz="2400" dirty="0"/>
            </a:br>
            <a:r>
              <a:rPr lang="nl-NL" sz="2400" dirty="0"/>
              <a:t>Verplichtingen van verbintenisrechtelijke aard</a:t>
            </a:r>
            <a:br>
              <a:rPr lang="nl-NL" sz="2400" dirty="0"/>
            </a:br>
            <a:endParaRPr lang="nl-NL" sz="2400" dirty="0"/>
          </a:p>
        </p:txBody>
      </p:sp>
      <p:sp>
        <p:nvSpPr>
          <p:cNvPr id="3" name="Text Placeholder 2"/>
          <p:cNvSpPr>
            <a:spLocks noGrp="1"/>
          </p:cNvSpPr>
          <p:nvPr>
            <p:ph type="body" idx="1"/>
          </p:nvPr>
        </p:nvSpPr>
        <p:spPr/>
        <p:txBody>
          <a:bodyPr>
            <a:normAutofit fontScale="25000" lnSpcReduction="20000"/>
          </a:bodyPr>
          <a:lstStyle/>
          <a:p>
            <a:pPr marL="342900" lvl="0" indent="-342900">
              <a:buFont typeface="Arial" panose="020B0604020202020204" pitchFamily="34" charset="0"/>
              <a:buChar char="•"/>
            </a:pPr>
            <a:r>
              <a:rPr lang="nl-NL" sz="8800" dirty="0"/>
              <a:t>Nieuw art. 2:108a/208a BW voor de NV en BV</a:t>
            </a:r>
          </a:p>
          <a:p>
            <a:pPr marL="342900" lvl="0" indent="-342900">
              <a:buFont typeface="Arial" panose="020B0604020202020204" pitchFamily="34" charset="0"/>
              <a:buChar char="•"/>
            </a:pPr>
            <a:r>
              <a:rPr lang="nl-NL" sz="8800" dirty="0"/>
              <a:t>Verplichtingen van verbintenisrechtelijke aard in de statuten</a:t>
            </a:r>
          </a:p>
          <a:p>
            <a:pPr marL="342900" lvl="0" indent="-342900">
              <a:buFont typeface="Arial" panose="020B0604020202020204" pitchFamily="34" charset="0"/>
              <a:buChar char="•"/>
            </a:pPr>
            <a:r>
              <a:rPr lang="nl-NL" sz="8800" dirty="0"/>
              <a:t>Verplichtingen jegens NV/BV, jegens derden, of tussen aandeelhouders onderling</a:t>
            </a:r>
          </a:p>
          <a:p>
            <a:pPr marL="342900" lvl="0" indent="-342900">
              <a:buFont typeface="Arial" panose="020B0604020202020204" pitchFamily="34" charset="0"/>
              <a:buChar char="•"/>
            </a:pPr>
            <a:r>
              <a:rPr lang="nl-NL" sz="8800" dirty="0"/>
              <a:t>Beperkt tot aandelen op naam, eventueel van een bepaalde soort</a:t>
            </a:r>
          </a:p>
          <a:p>
            <a:r>
              <a:rPr lang="nl-NL" sz="8000" dirty="0"/>
              <a:t> </a:t>
            </a:r>
          </a:p>
          <a:p>
            <a:r>
              <a:rPr lang="nl-NL" sz="8000" dirty="0"/>
              <a:t> </a:t>
            </a:r>
          </a:p>
          <a:p>
            <a:endParaRPr lang="nl-NL" dirty="0"/>
          </a:p>
        </p:txBody>
      </p:sp>
    </p:spTree>
    <p:extLst>
      <p:ext uri="{BB962C8B-B14F-4D97-AF65-F5344CB8AC3E}">
        <p14:creationId xmlns:p14="http://schemas.microsoft.com/office/powerpoint/2010/main" val="2425899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37311"/>
            <a:ext cx="8064896" cy="1267553"/>
          </a:xfrm>
        </p:spPr>
        <p:txBody>
          <a:bodyPr>
            <a:noAutofit/>
          </a:bodyPr>
          <a:lstStyle/>
          <a:p>
            <a:r>
              <a:rPr lang="nl-NL" sz="2400" dirty="0" smtClean="0"/>
              <a:t>VII</a:t>
            </a:r>
            <a:r>
              <a:rPr lang="nl-NL" sz="2400" dirty="0"/>
              <a:t/>
            </a:r>
            <a:br>
              <a:rPr lang="nl-NL" sz="2400" dirty="0"/>
            </a:br>
            <a:r>
              <a:rPr lang="nl-NL" sz="2400" dirty="0"/>
              <a:t> </a:t>
            </a:r>
            <a:br>
              <a:rPr lang="nl-NL" sz="2400" dirty="0"/>
            </a:br>
            <a:r>
              <a:rPr lang="nl-NL" sz="2400" dirty="0"/>
              <a:t>Verplichtingen van verbintenisrechtelijke aard - vervolg</a:t>
            </a:r>
            <a:br>
              <a:rPr lang="nl-NL" sz="2400" dirty="0"/>
            </a:br>
            <a:endParaRPr lang="nl-NL" sz="2400" dirty="0"/>
          </a:p>
        </p:txBody>
      </p:sp>
      <p:sp>
        <p:nvSpPr>
          <p:cNvPr id="3" name="Tijdelijke aanduiding voor inhoud 2"/>
          <p:cNvSpPr>
            <a:spLocks noGrp="1"/>
          </p:cNvSpPr>
          <p:nvPr>
            <p:ph idx="1"/>
          </p:nvPr>
        </p:nvSpPr>
        <p:spPr>
          <a:xfrm>
            <a:off x="539552" y="1916832"/>
            <a:ext cx="8064896" cy="4248472"/>
          </a:xfrm>
        </p:spPr>
        <p:txBody>
          <a:bodyPr/>
          <a:lstStyle/>
          <a:p>
            <a:endParaRPr lang="nl-NL" dirty="0" smtClean="0"/>
          </a:p>
          <a:p>
            <a:r>
              <a:rPr lang="nl-NL" dirty="0" smtClean="0"/>
              <a:t>Soorten </a:t>
            </a:r>
            <a:r>
              <a:rPr lang="nl-NL" dirty="0"/>
              <a:t>verplichtingen:</a:t>
            </a:r>
          </a:p>
          <a:p>
            <a:r>
              <a:rPr lang="nl-NL" dirty="0"/>
              <a:t> </a:t>
            </a:r>
            <a:endParaRPr lang="nl-NL" dirty="0" smtClean="0"/>
          </a:p>
          <a:p>
            <a:pPr marL="342900" lvl="0" indent="-342900">
              <a:buFont typeface="Arial" panose="020B0604020202020204" pitchFamily="34" charset="0"/>
              <a:buChar char="•"/>
            </a:pPr>
            <a:r>
              <a:rPr lang="nl-NL" dirty="0" smtClean="0"/>
              <a:t>Verbod (bepaalde) concurrerende activiteiten</a:t>
            </a:r>
          </a:p>
          <a:p>
            <a:pPr marL="342900" lvl="0" indent="-342900">
              <a:buFont typeface="Arial" panose="020B0604020202020204" pitchFamily="34" charset="0"/>
              <a:buChar char="•"/>
            </a:pPr>
            <a:r>
              <a:rPr lang="nl-NL" dirty="0" smtClean="0"/>
              <a:t>Verplichting </a:t>
            </a:r>
            <a:r>
              <a:rPr lang="nl-NL" dirty="0"/>
              <a:t>tot aangaan aandeelhoudersovereenkomst</a:t>
            </a:r>
          </a:p>
          <a:p>
            <a:pPr marL="342900" lvl="0" indent="-342900">
              <a:buFont typeface="Arial" panose="020B0604020202020204" pitchFamily="34" charset="0"/>
              <a:buChar char="•"/>
            </a:pPr>
            <a:r>
              <a:rPr lang="nl-NL" dirty="0"/>
              <a:t>Verplichting tot het verschaffen van bepaalde informatie</a:t>
            </a:r>
          </a:p>
          <a:p>
            <a:pPr marL="342900" lvl="0" indent="-342900">
              <a:buFont typeface="Arial" panose="020B0604020202020204" pitchFamily="34" charset="0"/>
              <a:buChar char="•"/>
            </a:pPr>
            <a:r>
              <a:rPr lang="nl-NL" dirty="0"/>
              <a:t>Verplichting tot het tezamen met de rechtspersoon met derden contracteren in duidelijk omschreven gevallen</a:t>
            </a:r>
          </a:p>
          <a:p>
            <a:endParaRPr lang="nl-NL" dirty="0"/>
          </a:p>
        </p:txBody>
      </p:sp>
    </p:spTree>
    <p:extLst>
      <p:ext uri="{BB962C8B-B14F-4D97-AF65-F5344CB8AC3E}">
        <p14:creationId xmlns:p14="http://schemas.microsoft.com/office/powerpoint/2010/main" val="3216336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400" dirty="0" smtClean="0"/>
              <a:t>VIII</a:t>
            </a:r>
            <a:br>
              <a:rPr lang="nl-NL" sz="2400" dirty="0" smtClean="0"/>
            </a:br>
            <a:r>
              <a:rPr lang="nl-NL" sz="2400" dirty="0" smtClean="0"/>
              <a:t/>
            </a:r>
            <a:br>
              <a:rPr lang="nl-NL" sz="2400" dirty="0" smtClean="0"/>
            </a:br>
            <a:r>
              <a:rPr lang="nl-NL" sz="2400" dirty="0" smtClean="0"/>
              <a:t>De </a:t>
            </a:r>
            <a:r>
              <a:rPr lang="nl-NL" sz="2400" dirty="0"/>
              <a:t>vennootschappelijke overeenkomst</a:t>
            </a:r>
            <a:br>
              <a:rPr lang="nl-NL" sz="2400" dirty="0"/>
            </a:br>
            <a:endParaRPr lang="nl-NL" sz="2400" dirty="0"/>
          </a:p>
        </p:txBody>
      </p:sp>
      <p:sp>
        <p:nvSpPr>
          <p:cNvPr id="3" name="Text Placeholder 2"/>
          <p:cNvSpPr>
            <a:spLocks noGrp="1"/>
          </p:cNvSpPr>
          <p:nvPr>
            <p:ph type="body" idx="1"/>
          </p:nvPr>
        </p:nvSpPr>
        <p:spPr/>
        <p:txBody>
          <a:bodyPr/>
          <a:lstStyle/>
          <a:p>
            <a:pPr marL="342900" lvl="0" indent="-342900">
              <a:buFont typeface="Arial" panose="020B0604020202020204" pitchFamily="34" charset="0"/>
              <a:buChar char="•"/>
            </a:pPr>
            <a:r>
              <a:rPr lang="nl-NL" dirty="0"/>
              <a:t>Betreft de overeenkomst met vennootschapsrechtelijke werking</a:t>
            </a:r>
          </a:p>
          <a:p>
            <a:pPr marL="342900" lvl="0" indent="-342900">
              <a:buFont typeface="Arial" panose="020B0604020202020204" pitchFamily="34" charset="0"/>
              <a:buChar char="•"/>
            </a:pPr>
            <a:r>
              <a:rPr lang="nl-NL" dirty="0"/>
              <a:t>Toevoeging leden 3 tot en met 6 aan de </a:t>
            </a:r>
            <a:r>
              <a:rPr lang="nl-NL" dirty="0" err="1"/>
              <a:t>artt</a:t>
            </a:r>
            <a:r>
              <a:rPr lang="nl-NL" dirty="0"/>
              <a:t>. 2:127/227 BW</a:t>
            </a:r>
          </a:p>
          <a:p>
            <a:pPr marL="342900" lvl="0" indent="-342900">
              <a:buFont typeface="Arial" panose="020B0604020202020204" pitchFamily="34" charset="0"/>
              <a:buChar char="•"/>
            </a:pPr>
            <a:r>
              <a:rPr lang="nl-NL" dirty="0"/>
              <a:t>Vereist is dat alle aandeelhouders én de NV of BV partij zijn</a:t>
            </a:r>
          </a:p>
          <a:p>
            <a:r>
              <a:rPr lang="nl-NL" dirty="0"/>
              <a:t> </a:t>
            </a:r>
          </a:p>
        </p:txBody>
      </p:sp>
    </p:spTree>
    <p:extLst>
      <p:ext uri="{BB962C8B-B14F-4D97-AF65-F5344CB8AC3E}">
        <p14:creationId xmlns:p14="http://schemas.microsoft.com/office/powerpoint/2010/main" val="3902690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400" dirty="0" smtClean="0"/>
              <a:t>IX  </a:t>
            </a:r>
            <a:br>
              <a:rPr lang="nl-NL" sz="2400" dirty="0" smtClean="0"/>
            </a:br>
            <a:r>
              <a:rPr lang="nl-NL" sz="2400" dirty="0"/>
              <a:t/>
            </a:r>
            <a:br>
              <a:rPr lang="nl-NL" sz="2400" dirty="0"/>
            </a:br>
            <a:r>
              <a:rPr lang="nl-NL" sz="2400" dirty="0" smtClean="0"/>
              <a:t>Vergaderen en besluiten bij de NV en BV</a:t>
            </a:r>
            <a:br>
              <a:rPr lang="nl-NL" sz="2400" dirty="0" smtClean="0"/>
            </a:br>
            <a:endParaRPr lang="nl-NL" sz="2400" dirty="0"/>
          </a:p>
        </p:txBody>
      </p:sp>
      <p:sp>
        <p:nvSpPr>
          <p:cNvPr id="3" name="Text Placeholder 2"/>
          <p:cNvSpPr>
            <a:spLocks noGrp="1"/>
          </p:cNvSpPr>
          <p:nvPr>
            <p:ph type="body" idx="1"/>
          </p:nvPr>
        </p:nvSpPr>
        <p:spPr/>
        <p:txBody>
          <a:bodyPr>
            <a:normAutofit lnSpcReduction="10000"/>
          </a:bodyPr>
          <a:lstStyle/>
          <a:p>
            <a:pPr marL="342900" lvl="0" indent="-342900">
              <a:buFont typeface="Arial" panose="020B0604020202020204" pitchFamily="34" charset="0"/>
              <a:buChar char="•"/>
            </a:pPr>
            <a:r>
              <a:rPr lang="nl-NL" dirty="0"/>
              <a:t>Invoering begrip “vergaderrecht” (</a:t>
            </a:r>
            <a:r>
              <a:rPr lang="nl-NL" dirty="0" err="1"/>
              <a:t>artt</a:t>
            </a:r>
            <a:r>
              <a:rPr lang="nl-NL" dirty="0"/>
              <a:t>. 2:129/229 BW)</a:t>
            </a:r>
          </a:p>
          <a:p>
            <a:pPr marL="342900" lvl="0" indent="-342900">
              <a:buFont typeface="Arial" panose="020B0604020202020204" pitchFamily="34" charset="0"/>
              <a:buChar char="•"/>
            </a:pPr>
            <a:r>
              <a:rPr lang="nl-NL" dirty="0"/>
              <a:t>Vereenvoudiging besluitvorming buiten vergadering (</a:t>
            </a:r>
            <a:r>
              <a:rPr lang="nl-NL" dirty="0" err="1"/>
              <a:t>artt</a:t>
            </a:r>
            <a:r>
              <a:rPr lang="nl-NL" dirty="0"/>
              <a:t>. 2:135/235 BW)</a:t>
            </a:r>
          </a:p>
          <a:p>
            <a:pPr marL="342900" lvl="0" indent="-342900">
              <a:buFont typeface="Arial" panose="020B0604020202020204" pitchFamily="34" charset="0"/>
              <a:buChar char="•"/>
            </a:pPr>
            <a:r>
              <a:rPr lang="nl-NL" dirty="0"/>
              <a:t>Invoering regeling als voor geen van de aandelen stem kan worden uitgebracht (</a:t>
            </a:r>
            <a:r>
              <a:rPr lang="nl-NL" dirty="0" err="1"/>
              <a:t>artt</a:t>
            </a:r>
            <a:r>
              <a:rPr lang="nl-NL" dirty="0"/>
              <a:t>. 2:135a/235a BW)</a:t>
            </a:r>
          </a:p>
          <a:p>
            <a:endParaRPr lang="nl-NL" dirty="0"/>
          </a:p>
        </p:txBody>
      </p:sp>
    </p:spTree>
    <p:extLst>
      <p:ext uri="{BB962C8B-B14F-4D97-AF65-F5344CB8AC3E}">
        <p14:creationId xmlns:p14="http://schemas.microsoft.com/office/powerpoint/2010/main" val="2277363659"/>
      </p:ext>
    </p:extLst>
  </p:cSld>
  <p:clrMapOvr>
    <a:masterClrMapping/>
  </p:clrMapOvr>
</p:sld>
</file>

<file path=ppt/theme/theme1.xml><?xml version="1.0" encoding="utf-8"?>
<a:theme xmlns:a="http://schemas.openxmlformats.org/drawingml/2006/main" name="SDC presentatie 01">
  <a:themeElements>
    <a:clrScheme name="Aangepast 42">
      <a:dk1>
        <a:srgbClr val="0092C4"/>
      </a:dk1>
      <a:lt1>
        <a:sysClr val="window" lastClr="FFFFFF"/>
      </a:lt1>
      <a:dk2>
        <a:srgbClr val="3B3F3B"/>
      </a:dk2>
      <a:lt2>
        <a:srgbClr val="FFFFFF"/>
      </a:lt2>
      <a:accent1>
        <a:srgbClr val="4C504C"/>
      </a:accent1>
      <a:accent2>
        <a:srgbClr val="0092C4"/>
      </a:accent2>
      <a:accent3>
        <a:srgbClr val="14BDFF"/>
      </a:accent3>
      <a:accent4>
        <a:srgbClr val="0077B3"/>
      </a:accent4>
      <a:accent5>
        <a:srgbClr val="79847C"/>
      </a:accent5>
      <a:accent6>
        <a:srgbClr val="ABBFB1"/>
      </a:accent6>
      <a:hlink>
        <a:srgbClr val="B10240"/>
      </a:hlink>
      <a:folHlink>
        <a:srgbClr val="0069A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hidden">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cap="flat">
          <a:solidFill>
            <a:srgbClr val="FFFFFF"/>
          </a:solidFill>
          <a:bevel/>
          <a:headEnd type="none"/>
          <a:tailEnd type="none" w="lg" len="sm"/>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200">
            <a:solidFill>
              <a:schemeClr val="bg1"/>
            </a:solidFill>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SDC presentatie 01</Template>
  <TotalTime>633</TotalTime>
  <Words>1737</Words>
  <Application>Microsoft Office PowerPoint</Application>
  <PresentationFormat>On-screen Show (4:3)</PresentationFormat>
  <Paragraphs>179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SDC presentatie 01</vt:lpstr>
      <vt:lpstr>ORDE VAN ADVOCATEN ST. MAARTEN  “NIEUW  VENNOOTSCHAPSRECHT IN SINT MAARTEN”   </vt:lpstr>
      <vt:lpstr>II  Algemene bepalingen (Titel 1 Boek 2 BW)  </vt:lpstr>
      <vt:lpstr> III    Algemene bepalingen (Titel 1 Boek 2 BW) - vervolg  </vt:lpstr>
      <vt:lpstr>IV   Jaarrekeningregime grote rechtspersoon </vt:lpstr>
      <vt:lpstr>V   Jaarrekeningregime grote rechtspersoon - vervolg  </vt:lpstr>
      <vt:lpstr>VI   Verplichtingen van verbintenisrechtelijke aard </vt:lpstr>
      <vt:lpstr>VII   Verplichtingen van verbintenisrechtelijke aard - vervolg </vt:lpstr>
      <vt:lpstr>VIII  De vennootschappelijke overeenkomst </vt:lpstr>
      <vt:lpstr>IX    Vergaderen en besluiten bij de NV en BV </vt:lpstr>
      <vt:lpstr>X  Aandeelhouder-bestuurde BV </vt:lpstr>
      <vt:lpstr>XI   Enquêterecht  </vt:lpstr>
      <vt:lpstr>XII   Enquêterecht - vervolg  </vt:lpstr>
      <vt:lpstr>XIII  Enquêterecht - vervolg</vt:lpstr>
      <vt:lpstr>XIV  Enquêterecht - vervolg </vt:lpstr>
      <vt:lpstr>XV  Enquêterecht - vervolg  </vt:lpstr>
      <vt:lpstr>XVI  Enquêterecht - vervolg </vt:lpstr>
      <vt:lpstr>XVII  Enquêterecht - vervolg </vt:lpstr>
      <vt:lpstr>XVIII  Enquêterecht - vervolg </vt:lpstr>
      <vt:lpstr>XIX  Grensoverschrijdende (cross-border) omzetting </vt:lpstr>
      <vt:lpstr>XX  Grensoverschrijdende (cross-border) fusie</vt:lpstr>
      <vt:lpstr>XXI  De personenvennootschap </vt:lpstr>
      <vt:lpstr>XXII  De personenvennootschap - vervolg </vt:lpstr>
      <vt:lpstr>XXIII  De personenvennootschap - vervolg </vt:lpstr>
      <vt:lpstr>XXIV  De personenvennootschap - vervolg </vt:lpstr>
      <vt:lpstr>XXV  De personenvennootschap – vervolg </vt:lpstr>
      <vt:lpstr>SPIGT DUTCH CARIBBEAN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Indra Lont</dc:creator>
  <cp:lastModifiedBy>Indra Lont</cp:lastModifiedBy>
  <cp:revision>119</cp:revision>
  <cp:lastPrinted>2014-05-16T16:01:01Z</cp:lastPrinted>
  <dcterms:created xsi:type="dcterms:W3CDTF">2014-03-11T17:40:21Z</dcterms:created>
  <dcterms:modified xsi:type="dcterms:W3CDTF">2014-05-16T17:24:07Z</dcterms:modified>
</cp:coreProperties>
</file>